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  <p:sldMasterId id="2147483674" r:id="rId6"/>
  </p:sldMasterIdLst>
  <p:notesMasterIdLst>
    <p:notesMasterId r:id="rId23"/>
  </p:notesMasterIdLst>
  <p:sldIdLst>
    <p:sldId id="256" r:id="rId7"/>
    <p:sldId id="301" r:id="rId8"/>
    <p:sldId id="1144" r:id="rId9"/>
    <p:sldId id="1142" r:id="rId10"/>
    <p:sldId id="299" r:id="rId11"/>
    <p:sldId id="293" r:id="rId12"/>
    <p:sldId id="296" r:id="rId13"/>
    <p:sldId id="294" r:id="rId14"/>
    <p:sldId id="297" r:id="rId15"/>
    <p:sldId id="295" r:id="rId16"/>
    <p:sldId id="1146" r:id="rId17"/>
    <p:sldId id="1147" r:id="rId18"/>
    <p:sldId id="1148" r:id="rId19"/>
    <p:sldId id="1152" r:id="rId20"/>
    <p:sldId id="1154" r:id="rId21"/>
    <p:sldId id="286" r:id="rId22"/>
  </p:sldIdLst>
  <p:sldSz cx="12192000" cy="6858000"/>
  <p:notesSz cx="12192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Light" panose="02000000000000000000" pitchFamily="2" charset="0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marL="0" algn="l" defTabSz="914377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>
      <a:defRPr sz="18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>
      <a:defRPr sz="18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E0E726-6BEC-55B1-FB77-BFC96A1416F1}" name="Nourhan Heysham" initials="NH" userId="S::nourhan.heysham@manchester.ac.uk::757e411e-16dd-4d92-a227-7c9e643da99d" providerId="AD"/>
  <p188:author id="{29DEE74D-3B6F-AEF5-02D2-80ABA6BD0B41}" name="Richard Kingston" initials="RK" userId="13d3f4aba66b12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ED02C-E834-4060-9B70-42CEEE55D749}" v="1" dt="2023-10-04T10:02:40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64" autoAdjust="0"/>
  </p:normalViewPr>
  <p:slideViewPr>
    <p:cSldViewPr snapToGrid="0">
      <p:cViewPr varScale="1">
        <p:scale>
          <a:sx n="84" d="100"/>
          <a:sy n="8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9A1164-2730-4F6D-AE0F-CFC4E6F7AF7A}" type="datetimeFigureOut">
              <a:rPr lang="en-GB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DA1EAE-BCB4-43E6-9CBC-C6B1A9960F48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>
      <a:defRPr sz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>
      <a:defRPr sz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>
      <a:defRPr sz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>
      <a:defRPr sz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>
      <a:defRPr sz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>
      <a:defRPr sz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Start off with the background to DSH’s overall 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Our approach – putting users first and how we gather their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focus a bit on how do you wrangle over 40 petabytes of data into a decision support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Some early use cases.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next and questions.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DA1EAE-BCB4-43E6-9CBC-C6B1A9960F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3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main focus of Digital Solutions Programme is to build a hub that provides users with what they want and need, rather than what we think they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DA1EAE-BCB4-43E6-9CBC-C6B1A9960F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7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This only captures a fraction of our engaged partners.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D9E4782-CDC2-47B4-8F26-C28AEC6A30D2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Report about to be published with all the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DA1EAE-BCB4-43E6-9CBC-C6B1A9960F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8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DA1EAE-BCB4-43E6-9CBC-C6B1A9960F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8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 bwMode="auto">
          <a:xfrm>
            <a:off x="-16763" y="-9675"/>
            <a:ext cx="9217628" cy="6867675"/>
            <a:chOff x="-16763" y="-9675"/>
            <a:chExt cx="9217628" cy="6867675"/>
          </a:xfrm>
        </p:grpSpPr>
        <p:grpSp>
          <p:nvGrpSpPr>
            <p:cNvPr id="23" name="Group 22"/>
            <p:cNvGrpSpPr/>
            <p:nvPr userDrawn="1"/>
          </p:nvGrpSpPr>
          <p:grpSpPr bwMode="auto">
            <a:xfrm>
              <a:off x="-16763" y="-9675"/>
              <a:ext cx="9217628" cy="6867675"/>
              <a:chOff x="-16763" y="-9675"/>
              <a:chExt cx="9217628" cy="6867675"/>
            </a:xfrm>
          </p:grpSpPr>
          <p:sp>
            <p:nvSpPr>
              <p:cNvPr id="22" name="Rectangle 14"/>
              <p:cNvSpPr/>
              <p:nvPr userDrawn="1"/>
            </p:nvSpPr>
            <p:spPr bwMode="auto">
              <a:xfrm>
                <a:off x="259459" y="-9675"/>
                <a:ext cx="8941406" cy="686767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1406" h="6867675" extrusionOk="0">
                    <a:moveTo>
                      <a:pt x="0" y="0"/>
                    </a:moveTo>
                    <a:lnTo>
                      <a:pt x="6068666" y="5715"/>
                    </a:lnTo>
                    <a:lnTo>
                      <a:pt x="8941406" y="6867675"/>
                    </a:lnTo>
                    <a:lnTo>
                      <a:pt x="0" y="6867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Rectangle 14"/>
              <p:cNvSpPr/>
              <p:nvPr userDrawn="1"/>
            </p:nvSpPr>
            <p:spPr bwMode="auto">
              <a:xfrm>
                <a:off x="-16763" y="-9675"/>
                <a:ext cx="8941406" cy="686767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1406" h="6867675" extrusionOk="0">
                    <a:moveTo>
                      <a:pt x="0" y="0"/>
                    </a:moveTo>
                    <a:lnTo>
                      <a:pt x="6068666" y="5715"/>
                    </a:lnTo>
                    <a:lnTo>
                      <a:pt x="8941406" y="6867675"/>
                    </a:lnTo>
                    <a:lnTo>
                      <a:pt x="0" y="6867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1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2" name="Group 11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13" name="Picture 12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4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auto">
          <a:xfrm>
            <a:off x="259460" y="1122363"/>
            <a:ext cx="583654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auto">
          <a:xfrm>
            <a:off x="259459" y="3602038"/>
            <a:ext cx="5836539" cy="103996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3"/>
          </p:nvPr>
        </p:nvSpPr>
        <p:spPr bwMode="auto">
          <a:xfrm>
            <a:off x="259460" y="4734077"/>
            <a:ext cx="5836538" cy="9429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262626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8026192" y="1122363"/>
            <a:ext cx="3724275" cy="23876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21" name="Picture 20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 bwMode="auto">
          <a:xfrm>
            <a:off x="-26291" y="-9673"/>
            <a:ext cx="11170256" cy="6877200"/>
            <a:chOff x="-1969391" y="-9673"/>
            <a:chExt cx="11170256" cy="6877200"/>
          </a:xfrm>
        </p:grpSpPr>
        <p:grpSp>
          <p:nvGrpSpPr>
            <p:cNvPr id="44" name="Group 43"/>
            <p:cNvGrpSpPr/>
            <p:nvPr userDrawn="1"/>
          </p:nvGrpSpPr>
          <p:grpSpPr bwMode="auto">
            <a:xfrm>
              <a:off x="-1969391" y="-9673"/>
              <a:ext cx="11170256" cy="6877200"/>
              <a:chOff x="-1969391" y="-9673"/>
              <a:chExt cx="11170256" cy="6877200"/>
            </a:xfrm>
          </p:grpSpPr>
          <p:sp>
            <p:nvSpPr>
              <p:cNvPr id="49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50" name="Rectangle 14"/>
              <p:cNvSpPr/>
              <p:nvPr userDrawn="1"/>
            </p:nvSpPr>
            <p:spPr bwMode="auto">
              <a:xfrm>
                <a:off x="-1969391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45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46" name="Group 45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47" name="Picture 46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8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40690" y="867098"/>
            <a:ext cx="7674587" cy="45393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52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18"/>
          </p:nvPr>
        </p:nvSpPr>
        <p:spPr bwMode="auto">
          <a:xfrm>
            <a:off x="240690" y="5553075"/>
            <a:ext cx="9522435" cy="558800"/>
          </a:xfrm>
        </p:spPr>
        <p:txBody>
          <a:bodyPr lIns="90000" tIns="90000" rIns="90000" bIns="9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4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4" name="Picture 13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 bwMode="auto">
          <a:xfrm>
            <a:off x="-26291" y="-9673"/>
            <a:ext cx="11170256" cy="6877200"/>
            <a:chOff x="-1969391" y="-9673"/>
            <a:chExt cx="11170256" cy="6877200"/>
          </a:xfrm>
        </p:grpSpPr>
        <p:grpSp>
          <p:nvGrpSpPr>
            <p:cNvPr id="40" name="Group 39"/>
            <p:cNvGrpSpPr/>
            <p:nvPr userDrawn="1"/>
          </p:nvGrpSpPr>
          <p:grpSpPr bwMode="auto">
            <a:xfrm>
              <a:off x="-1969391" y="-9673"/>
              <a:ext cx="11170256" cy="6877200"/>
              <a:chOff x="-1969391" y="-9673"/>
              <a:chExt cx="11170256" cy="6877200"/>
            </a:xfrm>
          </p:grpSpPr>
          <p:sp>
            <p:nvSpPr>
              <p:cNvPr id="45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6" name="Rectangle 14"/>
              <p:cNvSpPr/>
              <p:nvPr userDrawn="1"/>
            </p:nvSpPr>
            <p:spPr bwMode="auto">
              <a:xfrm>
                <a:off x="-1969391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1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42" name="Group 41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43" name="Picture 42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4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5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84302-2B6D-8B5F-93E0-9B64C57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725D-11F4-45B8-A0F4-F01981A052FC}" type="datetime1">
              <a:rPr lang="en-GB" smtClean="0"/>
              <a:t>04/10/2023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2E5EA-535A-36FB-4DA7-0EDC1FB9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@gisplanner  @NERCdsh  #NERCdsh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FBE56-8F2A-3B42-ECE4-E466728A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79C-3CE2-485A-A866-ED56E78A4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90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0D50-466B-3DAA-3D0D-DC91A996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C785-0D66-1D7F-0D7D-406FB9B5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65E7-EEAB-197A-6EE9-B2C455C8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3ED8-0B1E-485B-A800-E09B6544DF1F}" type="datetime1">
              <a:rPr lang="en-GB" smtClean="0"/>
              <a:t>04/10/2023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1FFCD-2B9B-479E-5FC5-52B75BCE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srgbClr val="6B2C91"/>
                </a:solidFill>
              </a:rPr>
              <a:t>@gisplanner  @NERCdsh  #NERCdsh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EFD6-4C6C-B456-D125-6C9DAF9C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F79C-3CE2-485A-A866-ED56E78A4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1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1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2" name="Group 11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3" name="Picture 12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4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auto">
          <a:xfrm>
            <a:off x="259460" y="1122363"/>
            <a:ext cx="583654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auto">
          <a:xfrm>
            <a:off x="259459" y="3602038"/>
            <a:ext cx="5836539" cy="103996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3"/>
          </p:nvPr>
        </p:nvSpPr>
        <p:spPr bwMode="auto">
          <a:xfrm>
            <a:off x="259460" y="4734077"/>
            <a:ext cx="5836538" cy="9429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262626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8026192" y="1122363"/>
            <a:ext cx="3724275" cy="23876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21" name="Picture 20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753600" y="1122363"/>
            <a:ext cx="1996867" cy="1658937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4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457200" y="3162303"/>
            <a:ext cx="8640000" cy="3010576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7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8" name="Group 17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9" name="Picture 18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0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3162303"/>
            <a:ext cx="8640000" cy="3010576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 bwMode="auto">
          <a:xfrm>
            <a:off x="9248486" y="4972050"/>
            <a:ext cx="2067214" cy="120015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8026192" y="1122363"/>
            <a:ext cx="3724275" cy="23876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9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7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8" name="Group 17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9" name="Picture 18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0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1 Column Content, Small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49666" y="2857500"/>
            <a:ext cx="5389133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 bwMode="auto">
          <a:xfrm>
            <a:off x="249667" y="3724274"/>
            <a:ext cx="11160000" cy="2387601"/>
          </a:xfrm>
        </p:spPr>
        <p:txBody>
          <a:bodyPr lIns="90000" tIns="90000" rIns="90000" bIns="90000">
            <a:noAutofit/>
          </a:bodyPr>
          <a:lstStyle>
            <a:lvl1pPr marL="361950" indent="-361950"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6914882" y="1122363"/>
            <a:ext cx="4835586" cy="23876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7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8" name="Group 17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9" name="Picture 18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0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26" name="Google Shape;32;p6"/>
          <p:cNvSpPr txBox="1"/>
          <p:nvPr userDrawn="1"/>
        </p:nvSpPr>
        <p:spPr bwMode="auto"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150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“</a:t>
            </a:r>
            <a:endParaRPr sz="1150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15"/>
          </p:nvPr>
        </p:nvSpPr>
        <p:spPr bwMode="auto">
          <a:xfrm>
            <a:off x="799645" y="2800350"/>
            <a:ext cx="8640000" cy="3311526"/>
          </a:xfrm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7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8" name="Group 17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9" name="Picture 18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0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 Title, 1 Column W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7"/>
          </p:nvPr>
        </p:nvSpPr>
        <p:spPr bwMode="auto">
          <a:xfrm>
            <a:off x="240689" y="1632247"/>
            <a:ext cx="11160000" cy="4479628"/>
          </a:xfrm>
        </p:spPr>
        <p:txBody>
          <a:bodyPr lIns="90000" tIns="90000" rIns="90000" bIns="90000">
            <a:noAutofit/>
          </a:bodyPr>
          <a:lstStyle>
            <a:lvl1pPr marL="361950" indent="-361950"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 marL="742950" indent="-285750">
              <a:buFont typeface="Montserrat"/>
              <a:buChar char="▷"/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100">
                <a:latin typeface="Arial"/>
                <a:cs typeface="Arial"/>
              </a:defRPr>
            </a:lvl6pPr>
          </a:lstStyle>
          <a:p>
            <a:pPr lvl="0">
              <a:defRPr/>
            </a:pPr>
            <a:endParaRPr lang="en-GB"/>
          </a:p>
          <a:p>
            <a:pPr lvl="1">
              <a:defRPr/>
            </a:pPr>
            <a:endParaRPr lang="en-GB"/>
          </a:p>
          <a:p>
            <a:pPr lvl="2">
              <a:defRPr/>
            </a:pPr>
            <a:endParaRPr lang="en-GB"/>
          </a:p>
          <a:p>
            <a:pPr lvl="3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5">
              <a:defRPr/>
            </a:pPr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 bwMode="auto">
          <a:xfrm>
            <a:off x="240690" y="773050"/>
            <a:ext cx="7493610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8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20" name="Group 19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21" name="Picture 20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2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 bwMode="auto">
          <a:xfrm>
            <a:off x="-26291" y="-9673"/>
            <a:ext cx="11170256" cy="6877200"/>
            <a:chOff x="-1969391" y="-9673"/>
            <a:chExt cx="11170256" cy="6877200"/>
          </a:xfrm>
        </p:grpSpPr>
        <p:grpSp>
          <p:nvGrpSpPr>
            <p:cNvPr id="47" name="Group 46"/>
            <p:cNvGrpSpPr/>
            <p:nvPr userDrawn="1"/>
          </p:nvGrpSpPr>
          <p:grpSpPr bwMode="auto">
            <a:xfrm>
              <a:off x="-1969391" y="-9673"/>
              <a:ext cx="11170256" cy="6877200"/>
              <a:chOff x="-1969391" y="-9673"/>
              <a:chExt cx="11170256" cy="6877200"/>
            </a:xfrm>
          </p:grpSpPr>
          <p:sp>
            <p:nvSpPr>
              <p:cNvPr id="52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3" name="Rectangle 14"/>
              <p:cNvSpPr/>
              <p:nvPr userDrawn="1"/>
            </p:nvSpPr>
            <p:spPr bwMode="auto">
              <a:xfrm>
                <a:off x="-1969391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48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49" name="Group 48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50" name="Picture 49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51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45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753600" y="1122363"/>
            <a:ext cx="1996867" cy="1658937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4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457200" y="3162303"/>
            <a:ext cx="8420100" cy="3010576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689" y="1586590"/>
            <a:ext cx="5400000" cy="8239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40689" y="2543175"/>
            <a:ext cx="5399999" cy="3568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4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6002167" y="1586590"/>
            <a:ext cx="5400000" cy="8239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8" name="Content Placeholder 3"/>
          <p:cNvSpPr>
            <a:spLocks noGrp="1"/>
          </p:cNvSpPr>
          <p:nvPr>
            <p:ph sz="half" idx="18"/>
          </p:nvPr>
        </p:nvSpPr>
        <p:spPr bwMode="auto">
          <a:xfrm>
            <a:off x="6001419" y="2543175"/>
            <a:ext cx="5400000" cy="3568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4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 bwMode="auto">
          <a:xfrm>
            <a:off x="240690" y="774000"/>
            <a:ext cx="7493610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9" name="Picture 18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20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21" name="Group 20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22" name="Picture 21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3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24" name="Text Placeholder 26"/>
          <p:cNvSpPr>
            <a:spLocks noGrp="1"/>
          </p:cNvSpPr>
          <p:nvPr>
            <p:ph type="body" sz="quarter" idx="19"/>
          </p:nvPr>
        </p:nvSpPr>
        <p:spPr bwMode="auto">
          <a:xfrm>
            <a:off x="240689" y="1632247"/>
            <a:ext cx="11160000" cy="4479628"/>
          </a:xfrm>
        </p:spPr>
        <p:txBody>
          <a:bodyPr lIns="90000" tIns="90000" rIns="90000" bIns="90000">
            <a:noAutofit/>
          </a:bodyPr>
          <a:lstStyle>
            <a:lvl1pPr marL="361950" indent="-361950"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 marL="742950" indent="-285750">
              <a:buFont typeface="Montserrat"/>
              <a:buChar char="▷"/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100">
                <a:latin typeface="Arial"/>
                <a:cs typeface="Arial"/>
              </a:defRPr>
            </a:lvl6pPr>
          </a:lstStyle>
          <a:p>
            <a:pPr lvl="0">
              <a:defRPr/>
            </a:pPr>
            <a:endParaRPr lang="en-GB"/>
          </a:p>
          <a:p>
            <a:pPr lvl="1">
              <a:defRPr/>
            </a:pPr>
            <a:endParaRPr lang="en-GB"/>
          </a:p>
          <a:p>
            <a:pPr lvl="2">
              <a:defRPr/>
            </a:pPr>
            <a:endParaRPr lang="en-GB"/>
          </a:p>
          <a:p>
            <a:pPr lvl="3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5"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40688" y="867098"/>
            <a:ext cx="11160000" cy="45393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en-GB"/>
          </a:p>
        </p:txBody>
      </p:sp>
      <p:sp>
        <p:nvSpPr>
          <p:cNvPr id="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8"/>
          </p:nvPr>
        </p:nvSpPr>
        <p:spPr bwMode="auto">
          <a:xfrm>
            <a:off x="240690" y="5553075"/>
            <a:ext cx="11159998" cy="558800"/>
          </a:xfrm>
        </p:spPr>
        <p:txBody>
          <a:bodyPr lIns="90000" tIns="90000" rIns="90000" bIns="9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4" name="Picture 1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7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8" name="Group 17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9" name="Picture 18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0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40689" y="867098"/>
            <a:ext cx="11160000" cy="45393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52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18"/>
          </p:nvPr>
        </p:nvSpPr>
        <p:spPr bwMode="auto">
          <a:xfrm>
            <a:off x="240689" y="5553075"/>
            <a:ext cx="11160000" cy="558800"/>
          </a:xfrm>
        </p:spPr>
        <p:txBody>
          <a:bodyPr lIns="90000" tIns="90000" rIns="90000" bIns="9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4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4" name="Picture 1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6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7" name="Group 16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8" name="Picture 17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9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4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5" name="Group 14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6" name="Picture 15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7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preserve="1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 bwMode="auto">
          <a:xfrm>
            <a:off x="1121333" y="2512133"/>
            <a:ext cx="64020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pic>
        <p:nvPicPr>
          <p:cNvPr id="27" name="Picture 2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6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7" name="Group 16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8" name="Picture 17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9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Empty" preserve="1" userDrawn="1">
  <p:cSld name="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auto">
          <a:xfrm>
            <a:off x="670560" y="2357120"/>
            <a:ext cx="8971280" cy="2499360"/>
          </a:xfrm>
        </p:spPr>
        <p:txBody>
          <a:bodyPr/>
          <a:lstStyle>
            <a:lvl1pPr marL="169329" indent="0">
              <a:buNone/>
              <a:defRPr sz="4250" b="1" cap="all">
                <a:solidFill>
                  <a:schemeClr val="accent1"/>
                </a:solidFill>
                <a:latin typeface="Roboto"/>
                <a:ea typeface="Roboto"/>
              </a:defRPr>
            </a:lvl1pPr>
            <a:lvl2pPr marL="778914" indent="0">
              <a:buNone/>
              <a:defRPr/>
            </a:lvl2pPr>
            <a:lvl3pPr marL="1388499" indent="0">
              <a:buNone/>
              <a:defRPr/>
            </a:lvl3pPr>
            <a:lvl4pPr marL="1998083" indent="0">
              <a:buNone/>
              <a:defRPr/>
            </a:lvl4pPr>
            <a:lvl5pPr marL="2607668" indent="0">
              <a:buNone/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solidFill>
                  <a:schemeClr val="accent1"/>
                </a:solidFill>
                <a:latin typeface="Roboto"/>
                <a:ea typeface="Roboto"/>
              </a:rPr>
              <a:t>‹#›</a:t>
            </a:fld>
            <a:endParaRPr lang="en-GB">
              <a:solidFill>
                <a:schemeClr val="accent1"/>
              </a:solidFill>
              <a:latin typeface="Roboto"/>
              <a:ea typeface="Roboto"/>
            </a:endParaRPr>
          </a:p>
        </p:txBody>
      </p:sp>
      <p:grpSp>
        <p:nvGrpSpPr>
          <p:cNvPr id="10" name="Group 9"/>
          <p:cNvGrpSpPr/>
          <p:nvPr userDrawn="1"/>
        </p:nvGrpSpPr>
        <p:grpSpPr bwMode="auto">
          <a:xfrm>
            <a:off x="211838" y="6331262"/>
            <a:ext cx="11223877" cy="380114"/>
            <a:chOff x="211838" y="6331262"/>
            <a:chExt cx="11223877" cy="380114"/>
          </a:xfrm>
        </p:grpSpPr>
        <p:sp>
          <p:nvSpPr>
            <p:cNvPr id="11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12" name="Group 11"/>
            <p:cNvGrpSpPr/>
            <p:nvPr userDrawn="1"/>
          </p:nvGrpSpPr>
          <p:grpSpPr bwMode="auto">
            <a:xfrm>
              <a:off x="10117409" y="6331262"/>
              <a:ext cx="1318306" cy="380114"/>
              <a:chOff x="24456" y="4772029"/>
              <a:chExt cx="1318306" cy="380114"/>
            </a:xfrm>
          </p:grpSpPr>
          <p:pic>
            <p:nvPicPr>
              <p:cNvPr id="13" name="Picture 12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4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76;p14"/>
          <p:cNvSpPr txBox="1"/>
          <p:nvPr userDrawn="1"/>
        </p:nvSpPr>
        <p:spPr bwMode="auto">
          <a:xfrm>
            <a:off x="212400" y="6331262"/>
            <a:ext cx="2165701" cy="3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defRPr/>
            </a:pPr>
            <a:r>
              <a:rPr lang="en-GB" sz="1400" b="0">
                <a:solidFill>
                  <a:schemeClr val="bg1"/>
                </a:solidFill>
                <a:latin typeface="Roboto Light"/>
                <a:ea typeface="Roboto Light"/>
              </a:rPr>
              <a:t>digital-solutions.uk</a:t>
            </a:r>
            <a:endParaRPr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10174558" y="6331262"/>
            <a:ext cx="1318306" cy="380114"/>
            <a:chOff x="9145859" y="6331262"/>
            <a:chExt cx="1318306" cy="380114"/>
          </a:xfrm>
        </p:grpSpPr>
        <p:pic>
          <p:nvPicPr>
            <p:cNvPr id="3" name="Picture 2" descr="Logo, icon&#10;&#10;Description automatically generated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9145859" y="6431334"/>
              <a:ext cx="216000" cy="216000"/>
            </a:xfrm>
            <a:prstGeom prst="rect">
              <a:avLst/>
            </a:prstGeom>
          </p:spPr>
        </p:pic>
        <p:sp>
          <p:nvSpPr>
            <p:cNvPr id="44" name="Google Shape;76;p14"/>
            <p:cNvSpPr txBox="1"/>
            <p:nvPr userDrawn="1"/>
          </p:nvSpPr>
          <p:spPr bwMode="auto">
            <a:xfrm>
              <a:off x="9337981" y="6331262"/>
              <a:ext cx="1126184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defRPr/>
              </a:pPr>
              <a:r>
                <a:rPr lang="en-GB" sz="1400" b="0">
                  <a:solidFill>
                    <a:schemeClr val="bg1"/>
                  </a:solidFill>
                  <a:latin typeface="Roboto Light"/>
                  <a:ea typeface="Roboto Light"/>
                </a:rPr>
                <a:t>@nercdsh</a:t>
              </a:r>
              <a:endParaRPr/>
            </a:p>
          </p:txBody>
        </p:sp>
      </p:grpSp>
      <p:sp>
        <p:nvSpPr>
          <p:cNvPr id="5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47" name="Text Placeholder 19"/>
          <p:cNvSpPr>
            <a:spLocks noGrp="1"/>
          </p:cNvSpPr>
          <p:nvPr userDrawn="1">
            <p:ph type="body" sz="quarter" idx="16"/>
          </p:nvPr>
        </p:nvSpPr>
        <p:spPr bwMode="auto">
          <a:xfrm>
            <a:off x="7791450" y="1122363"/>
            <a:ext cx="3959017" cy="2182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mpty with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76;p14"/>
          <p:cNvSpPr txBox="1"/>
          <p:nvPr userDrawn="1"/>
        </p:nvSpPr>
        <p:spPr bwMode="auto">
          <a:xfrm>
            <a:off x="212400" y="6331262"/>
            <a:ext cx="2165701" cy="3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GB" sz="1400" b="0">
                <a:solidFill>
                  <a:schemeClr val="bg1"/>
                </a:solidFill>
                <a:latin typeface="Roboto Light"/>
                <a:ea typeface="Roboto Light"/>
              </a:rPr>
              <a:t>digital-solutions.uk</a:t>
            </a:r>
            <a:endParaRPr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10174558" y="6331262"/>
            <a:ext cx="1318306" cy="380114"/>
            <a:chOff x="9145859" y="6331262"/>
            <a:chExt cx="1318306" cy="380114"/>
          </a:xfrm>
        </p:grpSpPr>
        <p:pic>
          <p:nvPicPr>
            <p:cNvPr id="3" name="Picture 2" descr="Logo, icon&#10;&#10;Description automatically generated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9145859" y="6431334"/>
              <a:ext cx="216000" cy="216000"/>
            </a:xfrm>
            <a:prstGeom prst="rect">
              <a:avLst/>
            </a:prstGeom>
          </p:spPr>
        </p:pic>
        <p:sp>
          <p:nvSpPr>
            <p:cNvPr id="44" name="Google Shape;76;p14"/>
            <p:cNvSpPr txBox="1"/>
            <p:nvPr userDrawn="1"/>
          </p:nvSpPr>
          <p:spPr bwMode="auto">
            <a:xfrm>
              <a:off x="9337981" y="6331262"/>
              <a:ext cx="1126184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/>
                  </a:solidFill>
                  <a:latin typeface="Roboto Light"/>
                  <a:ea typeface="Roboto Light"/>
                </a:rPr>
                <a:t>@nercdsh</a:t>
              </a:r>
              <a:endParaRPr/>
            </a:p>
          </p:txBody>
        </p:sp>
      </p:grpSp>
      <p:sp>
        <p:nvSpPr>
          <p:cNvPr id="5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47" name="Text Placeholder 19"/>
          <p:cNvSpPr>
            <a:spLocks noGrp="1"/>
          </p:cNvSpPr>
          <p:nvPr userDrawn="1">
            <p:ph type="body" sz="quarter" idx="16"/>
          </p:nvPr>
        </p:nvSpPr>
        <p:spPr bwMode="auto">
          <a:xfrm>
            <a:off x="9163050" y="1122363"/>
            <a:ext cx="2587417" cy="1601787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auto">
          <a:xfrm>
            <a:off x="259459" y="2235200"/>
            <a:ext cx="8455915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ci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76;p14"/>
          <p:cNvSpPr txBox="1"/>
          <p:nvPr userDrawn="1"/>
        </p:nvSpPr>
        <p:spPr bwMode="auto">
          <a:xfrm>
            <a:off x="212400" y="6331262"/>
            <a:ext cx="2165701" cy="3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GB" sz="1400" b="0">
                <a:solidFill>
                  <a:schemeClr val="bg1"/>
                </a:solidFill>
                <a:latin typeface="Roboto Light"/>
                <a:ea typeface="Roboto Light"/>
              </a:rPr>
              <a:t>digital-solutions.uk</a:t>
            </a:r>
            <a:endParaRPr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10174558" y="6331262"/>
            <a:ext cx="1318306" cy="380114"/>
            <a:chOff x="9145859" y="6331262"/>
            <a:chExt cx="1318306" cy="380114"/>
          </a:xfrm>
        </p:grpSpPr>
        <p:pic>
          <p:nvPicPr>
            <p:cNvPr id="3" name="Picture 2" descr="Logo, icon&#10;&#10;Description automatically generated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9145859" y="6431334"/>
              <a:ext cx="216000" cy="216000"/>
            </a:xfrm>
            <a:prstGeom prst="rect">
              <a:avLst/>
            </a:prstGeom>
          </p:spPr>
        </p:pic>
        <p:sp>
          <p:nvSpPr>
            <p:cNvPr id="44" name="Google Shape;76;p14"/>
            <p:cNvSpPr txBox="1"/>
            <p:nvPr userDrawn="1"/>
          </p:nvSpPr>
          <p:spPr bwMode="auto">
            <a:xfrm>
              <a:off x="9337981" y="6331262"/>
              <a:ext cx="1126184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/>
                  </a:solidFill>
                  <a:latin typeface="Roboto Light"/>
                  <a:ea typeface="Roboto Light"/>
                </a:rPr>
                <a:t>@nercdsh</a:t>
              </a:r>
              <a:endParaRPr/>
            </a:p>
          </p:txBody>
        </p:sp>
      </p:grpSp>
      <p:sp>
        <p:nvSpPr>
          <p:cNvPr id="5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47" name="Text Placeholder 19"/>
          <p:cNvSpPr>
            <a:spLocks noGrp="1"/>
          </p:cNvSpPr>
          <p:nvPr userDrawn="1">
            <p:ph type="body" sz="quarter" idx="16"/>
          </p:nvPr>
        </p:nvSpPr>
        <p:spPr bwMode="auto">
          <a:xfrm>
            <a:off x="9163050" y="1122363"/>
            <a:ext cx="2587417" cy="1601787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59459" y="866774"/>
            <a:ext cx="7932041" cy="185102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Connect with us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1111885" y="3147580"/>
            <a:ext cx="9741273" cy="2122813"/>
            <a:chOff x="1111885" y="3147580"/>
            <a:chExt cx="9741273" cy="2122813"/>
          </a:xfrm>
        </p:grpSpPr>
        <p:grpSp>
          <p:nvGrpSpPr>
            <p:cNvPr id="7" name="Group 6"/>
            <p:cNvGrpSpPr/>
            <p:nvPr userDrawn="1"/>
          </p:nvGrpSpPr>
          <p:grpSpPr bwMode="auto">
            <a:xfrm>
              <a:off x="1111885" y="3147580"/>
              <a:ext cx="5354809" cy="572072"/>
              <a:chOff x="1111885" y="3147580"/>
              <a:chExt cx="5354809" cy="572072"/>
            </a:xfrm>
          </p:grpSpPr>
          <p:pic>
            <p:nvPicPr>
              <p:cNvPr id="10" name="Graphic 9" descr="World outline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1111885" y="3179652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2" name="Google Shape;76;p14"/>
              <p:cNvSpPr txBox="1"/>
              <p:nvPr userDrawn="1"/>
            </p:nvSpPr>
            <p:spPr bwMode="auto">
              <a:xfrm>
                <a:off x="1781398" y="3147580"/>
                <a:ext cx="4685296" cy="565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en-GB" sz="2400" b="0">
                    <a:solidFill>
                      <a:schemeClr val="bg1"/>
                    </a:solidFill>
                    <a:latin typeface="Arial"/>
                    <a:cs typeface="Arial"/>
                  </a:rPr>
                  <a:t>www.digital-solutions.uk</a:t>
                </a:r>
                <a:endParaRPr/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 bwMode="auto">
            <a:xfrm>
              <a:off x="1167884" y="3930680"/>
              <a:ext cx="5298809" cy="565217"/>
              <a:chOff x="1167884" y="3930680"/>
              <a:chExt cx="5298809" cy="565217"/>
            </a:xfrm>
          </p:grpSpPr>
          <p:pic>
            <p:nvPicPr>
              <p:cNvPr id="11" name="Picture 10" descr="Logo, icon&#10;&#10;Description automatically generated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1167884" y="4008968"/>
                <a:ext cx="396000" cy="396000"/>
              </a:xfrm>
              <a:prstGeom prst="rect">
                <a:avLst/>
              </a:prstGeom>
            </p:spPr>
          </p:pic>
          <p:sp>
            <p:nvSpPr>
              <p:cNvPr id="13" name="Google Shape;76;p14"/>
              <p:cNvSpPr txBox="1"/>
              <p:nvPr userDrawn="1"/>
            </p:nvSpPr>
            <p:spPr bwMode="auto">
              <a:xfrm>
                <a:off x="1781398" y="3930680"/>
                <a:ext cx="4685296" cy="565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en-GB" sz="2400" b="0">
                    <a:solidFill>
                      <a:schemeClr val="bg1"/>
                    </a:solidFill>
                    <a:latin typeface="Arial"/>
                    <a:ea typeface="Arimo"/>
                    <a:cs typeface="Arial"/>
                  </a:rPr>
                  <a:t>@nercdsh</a:t>
                </a:r>
                <a:endParaRPr/>
              </a:p>
            </p:txBody>
          </p:sp>
        </p:grpSp>
        <p:grpSp>
          <p:nvGrpSpPr>
            <p:cNvPr id="2" name="Group 1"/>
            <p:cNvGrpSpPr/>
            <p:nvPr userDrawn="1"/>
          </p:nvGrpSpPr>
          <p:grpSpPr bwMode="auto">
            <a:xfrm>
              <a:off x="1167884" y="4705176"/>
              <a:ext cx="9685273" cy="565217"/>
              <a:chOff x="1167884" y="4705176"/>
              <a:chExt cx="9685273" cy="565217"/>
            </a:xfrm>
          </p:grpSpPr>
          <p:pic>
            <p:nvPicPr>
              <p:cNvPr id="14" name="Picture 13" descr="Logo, icon, company name&#10;&#10;Description automatically generated"/>
              <p:cNvPicPr>
                <a:picLocks noChangeAspect="1"/>
              </p:cNvPicPr>
              <p:nvPr userDrawn="1"/>
            </p:nvPicPr>
            <p:blipFill>
              <a:blip r:embed="rId5"/>
              <a:stretch/>
            </p:blipFill>
            <p:spPr bwMode="auto">
              <a:xfrm>
                <a:off x="1167884" y="4789785"/>
                <a:ext cx="396000" cy="396000"/>
              </a:xfrm>
              <a:prstGeom prst="rect">
                <a:avLst/>
              </a:prstGeom>
            </p:spPr>
          </p:pic>
          <p:sp>
            <p:nvSpPr>
              <p:cNvPr id="15" name="Google Shape;76;p14"/>
              <p:cNvSpPr txBox="1"/>
              <p:nvPr userDrawn="1"/>
            </p:nvSpPr>
            <p:spPr bwMode="auto">
              <a:xfrm>
                <a:off x="1781397" y="4705176"/>
                <a:ext cx="9071761" cy="565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Montserrat"/>
                  <a:buNone/>
                  <a:defRPr sz="12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en-GB" sz="2400" b="0">
                    <a:solidFill>
                      <a:schemeClr val="bg1"/>
                    </a:solidFill>
                    <a:latin typeface="Arial"/>
                    <a:cs typeface="Arial"/>
                  </a:rPr>
                  <a:t>www.linkedin.com/company/nerc-digital-solutions-hub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 bwMode="auto">
          <a:xfrm>
            <a:off x="-16763" y="-9675"/>
            <a:ext cx="9217628" cy="6867675"/>
            <a:chOff x="-16763" y="-9675"/>
            <a:chExt cx="9217628" cy="6867675"/>
          </a:xfrm>
        </p:grpSpPr>
        <p:grpSp>
          <p:nvGrpSpPr>
            <p:cNvPr id="31" name="Group 30"/>
            <p:cNvGrpSpPr/>
            <p:nvPr userDrawn="1"/>
          </p:nvGrpSpPr>
          <p:grpSpPr bwMode="auto">
            <a:xfrm>
              <a:off x="-16763" y="-9675"/>
              <a:ext cx="9217628" cy="6867675"/>
              <a:chOff x="-16763" y="-9675"/>
              <a:chExt cx="9217628" cy="6867675"/>
            </a:xfrm>
          </p:grpSpPr>
          <p:sp>
            <p:nvSpPr>
              <p:cNvPr id="36" name="Rectangle 14"/>
              <p:cNvSpPr/>
              <p:nvPr userDrawn="1"/>
            </p:nvSpPr>
            <p:spPr bwMode="auto">
              <a:xfrm>
                <a:off x="259459" y="-9675"/>
                <a:ext cx="8941406" cy="686767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1406" h="6867675" extrusionOk="0">
                    <a:moveTo>
                      <a:pt x="0" y="0"/>
                    </a:moveTo>
                    <a:lnTo>
                      <a:pt x="6068666" y="5715"/>
                    </a:lnTo>
                    <a:lnTo>
                      <a:pt x="8941406" y="6867675"/>
                    </a:lnTo>
                    <a:lnTo>
                      <a:pt x="0" y="6867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37" name="Rectangle 14"/>
              <p:cNvSpPr/>
              <p:nvPr userDrawn="1"/>
            </p:nvSpPr>
            <p:spPr bwMode="auto">
              <a:xfrm>
                <a:off x="-16763" y="-9675"/>
                <a:ext cx="8941406" cy="686767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1406" h="6867675" extrusionOk="0">
                    <a:moveTo>
                      <a:pt x="0" y="0"/>
                    </a:moveTo>
                    <a:lnTo>
                      <a:pt x="6068666" y="5715"/>
                    </a:lnTo>
                    <a:lnTo>
                      <a:pt x="8941406" y="6867675"/>
                    </a:lnTo>
                    <a:lnTo>
                      <a:pt x="0" y="6867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32" name="Google Shape;76;p14"/>
            <p:cNvSpPr txBox="1"/>
            <p:nvPr userDrawn="1"/>
          </p:nvSpPr>
          <p:spPr bwMode="auto">
            <a:xfrm>
              <a:off x="211838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33" name="Group 32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34" name="Picture 33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35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3162303"/>
            <a:ext cx="6696075" cy="3010576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 bwMode="auto">
          <a:xfrm>
            <a:off x="9248486" y="4972050"/>
            <a:ext cx="2067214" cy="120015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8026192" y="1122363"/>
            <a:ext cx="3724275" cy="23876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9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1 Column Content, Small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 bwMode="auto">
          <a:xfrm>
            <a:off x="-11048" y="-17295"/>
            <a:ext cx="7792688" cy="6882915"/>
            <a:chOff x="1408177" y="-17295"/>
            <a:chExt cx="7792688" cy="6882915"/>
          </a:xfrm>
        </p:grpSpPr>
        <p:grpSp>
          <p:nvGrpSpPr>
            <p:cNvPr id="29" name="Group 28"/>
            <p:cNvGrpSpPr/>
            <p:nvPr userDrawn="1"/>
          </p:nvGrpSpPr>
          <p:grpSpPr bwMode="auto">
            <a:xfrm>
              <a:off x="1408177" y="-17295"/>
              <a:ext cx="7792688" cy="6882915"/>
              <a:chOff x="1408177" y="-17295"/>
              <a:chExt cx="7792688" cy="6882915"/>
            </a:xfrm>
          </p:grpSpPr>
          <p:sp>
            <p:nvSpPr>
              <p:cNvPr id="34" name="Rectangle 14"/>
              <p:cNvSpPr/>
              <p:nvPr userDrawn="1"/>
            </p:nvSpPr>
            <p:spPr bwMode="auto">
              <a:xfrm>
                <a:off x="1410079" y="-17295"/>
                <a:ext cx="7790786" cy="688291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58240 w 8941406"/>
                  <a:gd name="connsiteY0" fmla="*/ 0 h 6875295"/>
                  <a:gd name="connsiteX1" fmla="*/ 6068666 w 8941406"/>
                  <a:gd name="connsiteY1" fmla="*/ 13335 h 6875295"/>
                  <a:gd name="connsiteX2" fmla="*/ 8941406 w 8941406"/>
                  <a:gd name="connsiteY2" fmla="*/ 6875295 h 6875295"/>
                  <a:gd name="connsiteX3" fmla="*/ 0 w 8941406"/>
                  <a:gd name="connsiteY3" fmla="*/ 6875295 h 6875295"/>
                  <a:gd name="connsiteX4" fmla="*/ 1158240 w 8941406"/>
                  <a:gd name="connsiteY4" fmla="*/ 0 h 6875295"/>
                  <a:gd name="connsiteX0" fmla="*/ 7620 w 7790786"/>
                  <a:gd name="connsiteY0" fmla="*/ 0 h 6882915"/>
                  <a:gd name="connsiteX1" fmla="*/ 4918046 w 7790786"/>
                  <a:gd name="connsiteY1" fmla="*/ 13335 h 6882915"/>
                  <a:gd name="connsiteX2" fmla="*/ 7790786 w 7790786"/>
                  <a:gd name="connsiteY2" fmla="*/ 6875295 h 6882915"/>
                  <a:gd name="connsiteX3" fmla="*/ 0 w 7790786"/>
                  <a:gd name="connsiteY3" fmla="*/ 6882915 h 6882915"/>
                  <a:gd name="connsiteX4" fmla="*/ 7620 w 7790786"/>
                  <a:gd name="connsiteY4" fmla="*/ 0 h 688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0786" h="6882915" extrusionOk="0">
                    <a:moveTo>
                      <a:pt x="7620" y="0"/>
                    </a:moveTo>
                    <a:lnTo>
                      <a:pt x="4918046" y="13335"/>
                    </a:lnTo>
                    <a:lnTo>
                      <a:pt x="7790786" y="6875295"/>
                    </a:lnTo>
                    <a:lnTo>
                      <a:pt x="0" y="6882915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35" name="Rectangle 14"/>
              <p:cNvSpPr/>
              <p:nvPr userDrawn="1"/>
            </p:nvSpPr>
            <p:spPr bwMode="auto">
              <a:xfrm>
                <a:off x="1408177" y="-17295"/>
                <a:ext cx="7516466" cy="688291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44780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1447800 w 8941406"/>
                  <a:gd name="connsiteY4" fmla="*/ 0 h 6867675"/>
                  <a:gd name="connsiteX0" fmla="*/ 1424940 w 8941406"/>
                  <a:gd name="connsiteY0" fmla="*/ 0 h 6875295"/>
                  <a:gd name="connsiteX1" fmla="*/ 6068666 w 8941406"/>
                  <a:gd name="connsiteY1" fmla="*/ 13335 h 6875295"/>
                  <a:gd name="connsiteX2" fmla="*/ 8941406 w 8941406"/>
                  <a:gd name="connsiteY2" fmla="*/ 6875295 h 6875295"/>
                  <a:gd name="connsiteX3" fmla="*/ 0 w 8941406"/>
                  <a:gd name="connsiteY3" fmla="*/ 6875295 h 6875295"/>
                  <a:gd name="connsiteX4" fmla="*/ 1424940 w 8941406"/>
                  <a:gd name="connsiteY4" fmla="*/ 0 h 6875295"/>
                  <a:gd name="connsiteX0" fmla="*/ 335280 w 7851746"/>
                  <a:gd name="connsiteY0" fmla="*/ 0 h 6875295"/>
                  <a:gd name="connsiteX1" fmla="*/ 4979006 w 7851746"/>
                  <a:gd name="connsiteY1" fmla="*/ 13335 h 6875295"/>
                  <a:gd name="connsiteX2" fmla="*/ 7851746 w 7851746"/>
                  <a:gd name="connsiteY2" fmla="*/ 6875295 h 6875295"/>
                  <a:gd name="connsiteX3" fmla="*/ 0 w 7851746"/>
                  <a:gd name="connsiteY3" fmla="*/ 6791475 h 6875295"/>
                  <a:gd name="connsiteX4" fmla="*/ 335280 w 7851746"/>
                  <a:gd name="connsiteY4" fmla="*/ 0 h 6875295"/>
                  <a:gd name="connsiteX0" fmla="*/ 0 w 7516466"/>
                  <a:gd name="connsiteY0" fmla="*/ 0 h 6882915"/>
                  <a:gd name="connsiteX1" fmla="*/ 4643726 w 7516466"/>
                  <a:gd name="connsiteY1" fmla="*/ 13335 h 6882915"/>
                  <a:gd name="connsiteX2" fmla="*/ 7516466 w 7516466"/>
                  <a:gd name="connsiteY2" fmla="*/ 6875295 h 6882915"/>
                  <a:gd name="connsiteX3" fmla="*/ 0 w 7516466"/>
                  <a:gd name="connsiteY3" fmla="*/ 6882915 h 6882915"/>
                  <a:gd name="connsiteX4" fmla="*/ 0 w 7516466"/>
                  <a:gd name="connsiteY4" fmla="*/ 0 h 688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6466" h="6882915" extrusionOk="0">
                    <a:moveTo>
                      <a:pt x="0" y="0"/>
                    </a:moveTo>
                    <a:lnTo>
                      <a:pt x="4643726" y="13335"/>
                    </a:lnTo>
                    <a:lnTo>
                      <a:pt x="7516466" y="6875295"/>
                    </a:lnTo>
                    <a:lnTo>
                      <a:pt x="0" y="6882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30" name="Google Shape;76;p14"/>
            <p:cNvSpPr txBox="1"/>
            <p:nvPr userDrawn="1"/>
          </p:nvSpPr>
          <p:spPr bwMode="auto">
            <a:xfrm>
              <a:off x="1631625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31" name="Group 30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32" name="Picture 31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33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49666" y="2857500"/>
            <a:ext cx="5389133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 bwMode="auto">
          <a:xfrm>
            <a:off x="249667" y="3724274"/>
            <a:ext cx="5646024" cy="2387601"/>
          </a:xfrm>
        </p:spPr>
        <p:txBody>
          <a:bodyPr lIns="90000" tIns="90000" rIns="90000" bIns="90000">
            <a:noAutofit/>
          </a:bodyPr>
          <a:lstStyle>
            <a:lvl1pPr marL="361950" indent="-361950"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6914882" y="1122363"/>
            <a:ext cx="4835586" cy="23876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 Title, Large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auto">
          <a:xfrm>
            <a:off x="-26291" y="-19200"/>
            <a:ext cx="4569431" cy="6886725"/>
            <a:chOff x="4631434" y="-19200"/>
            <a:chExt cx="4569431" cy="6886725"/>
          </a:xfrm>
        </p:grpSpPr>
        <p:grpSp>
          <p:nvGrpSpPr>
            <p:cNvPr id="15" name="Group 14"/>
            <p:cNvGrpSpPr/>
            <p:nvPr userDrawn="1"/>
          </p:nvGrpSpPr>
          <p:grpSpPr bwMode="auto">
            <a:xfrm>
              <a:off x="4631434" y="-19200"/>
              <a:ext cx="4569431" cy="6886725"/>
              <a:chOff x="4631434" y="-19200"/>
              <a:chExt cx="4569431" cy="6886725"/>
            </a:xfrm>
          </p:grpSpPr>
          <p:sp>
            <p:nvSpPr>
              <p:cNvPr id="30" name="Rectangle 14"/>
              <p:cNvSpPr/>
              <p:nvPr userDrawn="1"/>
            </p:nvSpPr>
            <p:spPr bwMode="auto">
              <a:xfrm>
                <a:off x="4631434" y="-19200"/>
                <a:ext cx="4569431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4410075 w 8941406"/>
                  <a:gd name="connsiteY0" fmla="*/ 0 h 6877200"/>
                  <a:gd name="connsiteX1" fmla="*/ 6068666 w 8941406"/>
                  <a:gd name="connsiteY1" fmla="*/ 15240 h 6877200"/>
                  <a:gd name="connsiteX2" fmla="*/ 8941406 w 8941406"/>
                  <a:gd name="connsiteY2" fmla="*/ 6877200 h 6877200"/>
                  <a:gd name="connsiteX3" fmla="*/ 0 w 8941406"/>
                  <a:gd name="connsiteY3" fmla="*/ 6877200 h 6877200"/>
                  <a:gd name="connsiteX4" fmla="*/ 4410075 w 8941406"/>
                  <a:gd name="connsiteY4" fmla="*/ 0 h 6877200"/>
                  <a:gd name="connsiteX0" fmla="*/ 38100 w 4569431"/>
                  <a:gd name="connsiteY0" fmla="*/ 0 h 6877200"/>
                  <a:gd name="connsiteX1" fmla="*/ 1696691 w 4569431"/>
                  <a:gd name="connsiteY1" fmla="*/ 15240 h 6877200"/>
                  <a:gd name="connsiteX2" fmla="*/ 4569431 w 4569431"/>
                  <a:gd name="connsiteY2" fmla="*/ 6877200 h 6877200"/>
                  <a:gd name="connsiteX3" fmla="*/ 0 w 4569431"/>
                  <a:gd name="connsiteY3" fmla="*/ 6867675 h 6877200"/>
                  <a:gd name="connsiteX4" fmla="*/ 38100 w 4569431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9431" h="6877200" extrusionOk="0">
                    <a:moveTo>
                      <a:pt x="38100" y="0"/>
                    </a:moveTo>
                    <a:lnTo>
                      <a:pt x="1696691" y="15240"/>
                    </a:lnTo>
                    <a:lnTo>
                      <a:pt x="4569431" y="6877200"/>
                    </a:lnTo>
                    <a:lnTo>
                      <a:pt x="0" y="6867675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31" name="Rectangle 14"/>
              <p:cNvSpPr/>
              <p:nvPr userDrawn="1"/>
            </p:nvSpPr>
            <p:spPr bwMode="auto">
              <a:xfrm>
                <a:off x="4640962" y="-19200"/>
                <a:ext cx="4283681" cy="688672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4695825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4695825 w 8941406"/>
                  <a:gd name="connsiteY4" fmla="*/ 0 h 6867675"/>
                  <a:gd name="connsiteX0" fmla="*/ 95250 w 4340831"/>
                  <a:gd name="connsiteY0" fmla="*/ 0 h 6867675"/>
                  <a:gd name="connsiteX1" fmla="*/ 1468091 w 4340831"/>
                  <a:gd name="connsiteY1" fmla="*/ 5715 h 6867675"/>
                  <a:gd name="connsiteX2" fmla="*/ 4340831 w 4340831"/>
                  <a:gd name="connsiteY2" fmla="*/ 6867675 h 6867675"/>
                  <a:gd name="connsiteX3" fmla="*/ 0 w 4340831"/>
                  <a:gd name="connsiteY3" fmla="*/ 6839100 h 6867675"/>
                  <a:gd name="connsiteX4" fmla="*/ 95250 w 4340831"/>
                  <a:gd name="connsiteY4" fmla="*/ 0 h 6867675"/>
                  <a:gd name="connsiteX0" fmla="*/ 38100 w 4283681"/>
                  <a:gd name="connsiteY0" fmla="*/ 0 h 6877200"/>
                  <a:gd name="connsiteX1" fmla="*/ 1410941 w 4283681"/>
                  <a:gd name="connsiteY1" fmla="*/ 5715 h 6877200"/>
                  <a:gd name="connsiteX2" fmla="*/ 4283681 w 4283681"/>
                  <a:gd name="connsiteY2" fmla="*/ 6867675 h 6877200"/>
                  <a:gd name="connsiteX3" fmla="*/ 0 w 4283681"/>
                  <a:gd name="connsiteY3" fmla="*/ 6877200 h 6877200"/>
                  <a:gd name="connsiteX4" fmla="*/ 38100 w 4283681"/>
                  <a:gd name="connsiteY4" fmla="*/ 0 h 6877200"/>
                  <a:gd name="connsiteX0" fmla="*/ 9525 w 4283681"/>
                  <a:gd name="connsiteY0" fmla="*/ 0 h 6886725"/>
                  <a:gd name="connsiteX1" fmla="*/ 1410941 w 4283681"/>
                  <a:gd name="connsiteY1" fmla="*/ 15240 h 6886725"/>
                  <a:gd name="connsiteX2" fmla="*/ 4283681 w 4283681"/>
                  <a:gd name="connsiteY2" fmla="*/ 6877200 h 6886725"/>
                  <a:gd name="connsiteX3" fmla="*/ 0 w 4283681"/>
                  <a:gd name="connsiteY3" fmla="*/ 6886725 h 6886725"/>
                  <a:gd name="connsiteX4" fmla="*/ 9525 w 4283681"/>
                  <a:gd name="connsiteY4" fmla="*/ 0 h 688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3681" h="6886725" extrusionOk="0">
                    <a:moveTo>
                      <a:pt x="9525" y="0"/>
                    </a:moveTo>
                    <a:lnTo>
                      <a:pt x="1410941" y="15240"/>
                    </a:lnTo>
                    <a:lnTo>
                      <a:pt x="4283681" y="6877200"/>
                    </a:lnTo>
                    <a:lnTo>
                      <a:pt x="0" y="68867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25" name="Google Shape;76;p14"/>
            <p:cNvSpPr txBox="1"/>
            <p:nvPr userDrawn="1"/>
          </p:nvSpPr>
          <p:spPr bwMode="auto">
            <a:xfrm>
              <a:off x="4870125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26" name="Group 25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28" name="Picture 27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9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49667" y="5401251"/>
            <a:ext cx="3198383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4"/>
          </p:nvPr>
        </p:nvSpPr>
        <p:spPr bwMode="auto">
          <a:xfrm>
            <a:off x="4810126" y="1122362"/>
            <a:ext cx="6705600" cy="4989514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2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pic>
        <p:nvPicPr>
          <p:cNvPr id="16" name="Picture 15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grpSp>
        <p:nvGrpSpPr>
          <p:cNvPr id="27" name="Group 26"/>
          <p:cNvGrpSpPr/>
          <p:nvPr userDrawn="1"/>
        </p:nvGrpSpPr>
        <p:grpSpPr bwMode="auto">
          <a:xfrm>
            <a:off x="-26291" y="-9673"/>
            <a:ext cx="11170256" cy="6877200"/>
            <a:chOff x="-1969391" y="-9673"/>
            <a:chExt cx="11170256" cy="6877200"/>
          </a:xfrm>
        </p:grpSpPr>
        <p:grpSp>
          <p:nvGrpSpPr>
            <p:cNvPr id="28" name="Group 27"/>
            <p:cNvGrpSpPr/>
            <p:nvPr userDrawn="1"/>
          </p:nvGrpSpPr>
          <p:grpSpPr bwMode="auto">
            <a:xfrm>
              <a:off x="-1969391" y="-9673"/>
              <a:ext cx="11170256" cy="6877200"/>
              <a:chOff x="-1969391" y="-9673"/>
              <a:chExt cx="11170256" cy="6877200"/>
            </a:xfrm>
          </p:grpSpPr>
          <p:sp>
            <p:nvSpPr>
              <p:cNvPr id="33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34" name="Rectangle 14"/>
              <p:cNvSpPr/>
              <p:nvPr userDrawn="1"/>
            </p:nvSpPr>
            <p:spPr bwMode="auto">
              <a:xfrm>
                <a:off x="-1969391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29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30" name="Group 29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31" name="Picture 30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32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26" name="Google Shape;32;p6"/>
          <p:cNvSpPr txBox="1"/>
          <p:nvPr userDrawn="1"/>
        </p:nvSpPr>
        <p:spPr bwMode="auto"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150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“</a:t>
            </a:r>
            <a:endParaRPr sz="1150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15"/>
          </p:nvPr>
        </p:nvSpPr>
        <p:spPr bwMode="auto">
          <a:xfrm>
            <a:off x="799645" y="2800350"/>
            <a:ext cx="7801430" cy="3311526"/>
          </a:xfrm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 Title, 1 Column W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grpSp>
        <p:nvGrpSpPr>
          <p:cNvPr id="27" name="Group 26"/>
          <p:cNvGrpSpPr/>
          <p:nvPr userDrawn="1"/>
        </p:nvGrpSpPr>
        <p:grpSpPr bwMode="auto">
          <a:xfrm>
            <a:off x="-26291" y="-9673"/>
            <a:ext cx="11170256" cy="6877200"/>
            <a:chOff x="-1969391" y="-9673"/>
            <a:chExt cx="11170256" cy="6877200"/>
          </a:xfrm>
        </p:grpSpPr>
        <p:grpSp>
          <p:nvGrpSpPr>
            <p:cNvPr id="28" name="Group 27"/>
            <p:cNvGrpSpPr/>
            <p:nvPr userDrawn="1"/>
          </p:nvGrpSpPr>
          <p:grpSpPr bwMode="auto">
            <a:xfrm>
              <a:off x="-1969391" y="-9673"/>
              <a:ext cx="11170256" cy="6877200"/>
              <a:chOff x="-1969391" y="-9673"/>
              <a:chExt cx="11170256" cy="6877200"/>
            </a:xfrm>
          </p:grpSpPr>
          <p:sp>
            <p:nvSpPr>
              <p:cNvPr id="33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34" name="Rectangle 14"/>
              <p:cNvSpPr/>
              <p:nvPr userDrawn="1"/>
            </p:nvSpPr>
            <p:spPr bwMode="auto">
              <a:xfrm>
                <a:off x="-1969391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29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30" name="Group 29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31" name="Picture 30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32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7"/>
          </p:nvPr>
        </p:nvSpPr>
        <p:spPr bwMode="auto">
          <a:xfrm>
            <a:off x="240690" y="1632247"/>
            <a:ext cx="7874609" cy="4479628"/>
          </a:xfrm>
        </p:spPr>
        <p:txBody>
          <a:bodyPr lIns="90000" tIns="90000" rIns="90000" bIns="90000">
            <a:noAutofit/>
          </a:bodyPr>
          <a:lstStyle>
            <a:lvl1pPr marL="361950" indent="-361950"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 marL="742950" indent="-285750">
              <a:buFont typeface="Montserrat"/>
              <a:buChar char="▷"/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100">
                <a:latin typeface="Arial"/>
                <a:cs typeface="Arial"/>
              </a:defRPr>
            </a:lvl6pPr>
          </a:lstStyle>
          <a:p>
            <a:pPr lvl="0">
              <a:defRPr/>
            </a:pPr>
            <a:endParaRPr lang="en-GB"/>
          </a:p>
          <a:p>
            <a:pPr lvl="1">
              <a:defRPr/>
            </a:pPr>
            <a:endParaRPr lang="en-GB"/>
          </a:p>
          <a:p>
            <a:pPr lvl="2">
              <a:defRPr/>
            </a:pPr>
            <a:endParaRPr lang="en-GB"/>
          </a:p>
          <a:p>
            <a:pPr lvl="3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5">
              <a:defRPr/>
            </a:pPr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 bwMode="auto">
          <a:xfrm>
            <a:off x="240690" y="773050"/>
            <a:ext cx="7493610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grpSp>
        <p:nvGrpSpPr>
          <p:cNvPr id="37" name="Group 36"/>
          <p:cNvGrpSpPr/>
          <p:nvPr userDrawn="1"/>
        </p:nvGrpSpPr>
        <p:grpSpPr bwMode="auto">
          <a:xfrm>
            <a:off x="-26291" y="-9673"/>
            <a:ext cx="11170256" cy="6877200"/>
            <a:chOff x="-1969391" y="-9673"/>
            <a:chExt cx="11170256" cy="6877200"/>
          </a:xfrm>
        </p:grpSpPr>
        <p:grpSp>
          <p:nvGrpSpPr>
            <p:cNvPr id="38" name="Group 37"/>
            <p:cNvGrpSpPr/>
            <p:nvPr userDrawn="1"/>
          </p:nvGrpSpPr>
          <p:grpSpPr bwMode="auto">
            <a:xfrm>
              <a:off x="-1969391" y="-9673"/>
              <a:ext cx="11170256" cy="6877200"/>
              <a:chOff x="-1969391" y="-9673"/>
              <a:chExt cx="11170256" cy="6877200"/>
            </a:xfrm>
          </p:grpSpPr>
          <p:sp>
            <p:nvSpPr>
              <p:cNvPr id="43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44" name="Rectangle 14"/>
              <p:cNvSpPr/>
              <p:nvPr userDrawn="1"/>
            </p:nvSpPr>
            <p:spPr bwMode="auto">
              <a:xfrm>
                <a:off x="-1969391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39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40" name="Group 39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41" name="Picture 40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2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  <a:cs typeface="Arial"/>
                  </a:rPr>
                  <a:t>@nercdsh</a:t>
                </a:r>
                <a:endParaRPr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689" y="1586590"/>
            <a:ext cx="3780000" cy="8239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40690" y="2543175"/>
            <a:ext cx="3789526" cy="3568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4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4335292" y="1586590"/>
            <a:ext cx="3780000" cy="8239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8" name="Content Placeholder 3"/>
          <p:cNvSpPr>
            <a:spLocks noGrp="1"/>
          </p:cNvSpPr>
          <p:nvPr>
            <p:ph sz="half" idx="18"/>
          </p:nvPr>
        </p:nvSpPr>
        <p:spPr bwMode="auto">
          <a:xfrm>
            <a:off x="4335292" y="2543175"/>
            <a:ext cx="3780001" cy="3568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400"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4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 bwMode="auto">
          <a:xfrm>
            <a:off x="240690" y="774000"/>
            <a:ext cx="7493610" cy="71062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Roboto"/>
                <a:ea typeface="Robot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9" name="Picture 18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 bwMode="auto">
          <a:xfrm>
            <a:off x="-26291" y="-9673"/>
            <a:ext cx="11170257" cy="6877200"/>
            <a:chOff x="-1969392" y="-9673"/>
            <a:chExt cx="11170257" cy="6877200"/>
          </a:xfrm>
        </p:grpSpPr>
        <p:grpSp>
          <p:nvGrpSpPr>
            <p:cNvPr id="36" name="Group 35"/>
            <p:cNvGrpSpPr/>
            <p:nvPr userDrawn="1"/>
          </p:nvGrpSpPr>
          <p:grpSpPr bwMode="auto">
            <a:xfrm>
              <a:off x="-1969392" y="-9673"/>
              <a:ext cx="11170257" cy="6877200"/>
              <a:chOff x="-1969392" y="-9673"/>
              <a:chExt cx="11170257" cy="6877200"/>
            </a:xfrm>
          </p:grpSpPr>
          <p:sp>
            <p:nvSpPr>
              <p:cNvPr id="41" name="Rectangle 14"/>
              <p:cNvSpPr/>
              <p:nvPr userDrawn="1"/>
            </p:nvSpPr>
            <p:spPr bwMode="auto">
              <a:xfrm>
                <a:off x="-1969391" y="-3959"/>
                <a:ext cx="11170256" cy="686196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2228850 w 11170256"/>
                  <a:gd name="connsiteY3" fmla="*/ 6861960 h 6861960"/>
                  <a:gd name="connsiteX4" fmla="*/ 0 w 11170256"/>
                  <a:gd name="connsiteY4" fmla="*/ 3810 h 6861960"/>
                  <a:gd name="connsiteX0" fmla="*/ 0 w 11170256"/>
                  <a:gd name="connsiteY0" fmla="*/ 3810 h 6861960"/>
                  <a:gd name="connsiteX1" fmla="*/ 8297516 w 11170256"/>
                  <a:gd name="connsiteY1" fmla="*/ 0 h 6861960"/>
                  <a:gd name="connsiteX2" fmla="*/ 11170256 w 11170256"/>
                  <a:gd name="connsiteY2" fmla="*/ 6861960 h 6861960"/>
                  <a:gd name="connsiteX3" fmla="*/ 19050 w 11170256"/>
                  <a:gd name="connsiteY3" fmla="*/ 6861960 h 6861960"/>
                  <a:gd name="connsiteX4" fmla="*/ 0 w 11170256"/>
                  <a:gd name="connsiteY4" fmla="*/ 3810 h 686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256" h="6861960" extrusionOk="0">
                    <a:moveTo>
                      <a:pt x="0" y="3810"/>
                    </a:moveTo>
                    <a:lnTo>
                      <a:pt x="8297516" y="0"/>
                    </a:lnTo>
                    <a:lnTo>
                      <a:pt x="11170256" y="6861960"/>
                    </a:lnTo>
                    <a:lnTo>
                      <a:pt x="19050" y="68619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  <p:sp>
            <p:nvSpPr>
              <p:cNvPr id="42" name="Rectangle 14"/>
              <p:cNvSpPr/>
              <p:nvPr userDrawn="1"/>
            </p:nvSpPr>
            <p:spPr bwMode="auto">
              <a:xfrm>
                <a:off x="-1969392" y="-9673"/>
                <a:ext cx="10894033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1171575 w 8941406"/>
                  <a:gd name="connsiteY0" fmla="*/ 470535 h 6861960"/>
                  <a:gd name="connsiteX1" fmla="*/ 6068666 w 8941406"/>
                  <a:gd name="connsiteY1" fmla="*/ 0 h 6861960"/>
                  <a:gd name="connsiteX2" fmla="*/ 8941406 w 8941406"/>
                  <a:gd name="connsiteY2" fmla="*/ 6861960 h 6861960"/>
                  <a:gd name="connsiteX3" fmla="*/ 0 w 8941406"/>
                  <a:gd name="connsiteY3" fmla="*/ 6861960 h 6861960"/>
                  <a:gd name="connsiteX4" fmla="*/ 1171575 w 8941406"/>
                  <a:gd name="connsiteY4" fmla="*/ 470535 h 6861960"/>
                  <a:gd name="connsiteX0" fmla="*/ 0 w 10874981"/>
                  <a:gd name="connsiteY0" fmla="*/ 3810 h 6861960"/>
                  <a:gd name="connsiteX1" fmla="*/ 8002241 w 10874981"/>
                  <a:gd name="connsiteY1" fmla="*/ 0 h 6861960"/>
                  <a:gd name="connsiteX2" fmla="*/ 10874981 w 10874981"/>
                  <a:gd name="connsiteY2" fmla="*/ 6861960 h 6861960"/>
                  <a:gd name="connsiteX3" fmla="*/ 1933575 w 10874981"/>
                  <a:gd name="connsiteY3" fmla="*/ 6861960 h 6861960"/>
                  <a:gd name="connsiteX4" fmla="*/ 0 w 10874981"/>
                  <a:gd name="connsiteY4" fmla="*/ 3810 h 6861960"/>
                  <a:gd name="connsiteX0" fmla="*/ 9525 w 10884506"/>
                  <a:gd name="connsiteY0" fmla="*/ 3810 h 6871485"/>
                  <a:gd name="connsiteX1" fmla="*/ 8011766 w 10884506"/>
                  <a:gd name="connsiteY1" fmla="*/ 0 h 6871485"/>
                  <a:gd name="connsiteX2" fmla="*/ 10884506 w 10884506"/>
                  <a:gd name="connsiteY2" fmla="*/ 6861960 h 6871485"/>
                  <a:gd name="connsiteX3" fmla="*/ 0 w 10884506"/>
                  <a:gd name="connsiteY3" fmla="*/ 6871485 h 6871485"/>
                  <a:gd name="connsiteX4" fmla="*/ 9525 w 10884506"/>
                  <a:gd name="connsiteY4" fmla="*/ 3810 h 6871485"/>
                  <a:gd name="connsiteX0" fmla="*/ 0 w 10884506"/>
                  <a:gd name="connsiteY0" fmla="*/ 0 h 6877200"/>
                  <a:gd name="connsiteX1" fmla="*/ 8011766 w 10884506"/>
                  <a:gd name="connsiteY1" fmla="*/ 5715 h 6877200"/>
                  <a:gd name="connsiteX2" fmla="*/ 10884506 w 10884506"/>
                  <a:gd name="connsiteY2" fmla="*/ 6867675 h 6877200"/>
                  <a:gd name="connsiteX3" fmla="*/ 0 w 10884506"/>
                  <a:gd name="connsiteY3" fmla="*/ 6877200 h 6877200"/>
                  <a:gd name="connsiteX4" fmla="*/ 0 w 10884506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4506" h="6877200" extrusionOk="0">
                    <a:moveTo>
                      <a:pt x="0" y="0"/>
                    </a:moveTo>
                    <a:lnTo>
                      <a:pt x="8011766" y="5715"/>
                    </a:lnTo>
                    <a:lnTo>
                      <a:pt x="10884506" y="6867675"/>
                    </a:lnTo>
                    <a:lnTo>
                      <a:pt x="0" y="687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/>
              </a:p>
            </p:txBody>
          </p:sp>
        </p:grpSp>
        <p:sp>
          <p:nvSpPr>
            <p:cNvPr id="37" name="Google Shape;76;p14"/>
            <p:cNvSpPr txBox="1"/>
            <p:nvPr userDrawn="1"/>
          </p:nvSpPr>
          <p:spPr bwMode="auto">
            <a:xfrm>
              <a:off x="-1730700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400" b="0">
                  <a:solidFill>
                    <a:schemeClr val="bg1">
                      <a:lumMod val="50000"/>
                    </a:schemeClr>
                  </a:solidFill>
                  <a:latin typeface="Roboto Light"/>
                  <a:ea typeface="Roboto Light"/>
                </a:rPr>
                <a:t>digital-solutions.uk</a:t>
              </a:r>
              <a:endParaRPr/>
            </a:p>
          </p:txBody>
        </p:sp>
        <p:grpSp>
          <p:nvGrpSpPr>
            <p:cNvPr id="38" name="Group 37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39" name="Picture 38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0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bg1">
                        <a:lumMod val="50000"/>
                      </a:schemeClr>
                    </a:solidFill>
                    <a:latin typeface="Roboto Light"/>
                    <a:ea typeface="Roboto Light"/>
                  </a:rPr>
                  <a:t>@nercdsh</a:t>
                </a:r>
                <a:endParaRPr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40690" y="867098"/>
            <a:ext cx="7665060" cy="45393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en-GB"/>
          </a:p>
        </p:txBody>
      </p:sp>
      <p:sp>
        <p:nvSpPr>
          <p:cNvPr id="8" name="Slide Number Placeholder 5"/>
          <p:cNvSpPr txBox="1"/>
          <p:nvPr userDrawn="1"/>
        </p:nvSpPr>
        <p:spPr bwMode="auto">
          <a:xfrm>
            <a:off x="11750467" y="6424984"/>
            <a:ext cx="3817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377">
              <a:defRPr sz="105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1pPr>
            <a:lvl2pPr marL="45718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536C7C7B-A62A-4BBE-8610-8EC55400E6E9}" type="slidenum">
              <a:rPr lang="en-GB">
                <a:latin typeface="Roboto"/>
                <a:ea typeface="Roboto"/>
              </a:rPr>
              <a:t>‹#›</a:t>
            </a:fld>
            <a:endParaRPr lang="en-GB">
              <a:latin typeface="Roboto"/>
              <a:ea typeface="Roboto"/>
            </a:endParaRP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8"/>
          </p:nvPr>
        </p:nvSpPr>
        <p:spPr bwMode="auto">
          <a:xfrm>
            <a:off x="240690" y="5553075"/>
            <a:ext cx="9522435" cy="558800"/>
          </a:xfrm>
        </p:spPr>
        <p:txBody>
          <a:bodyPr lIns="90000" tIns="90000" rIns="90000" bIns="9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6"/>
          </p:nvPr>
        </p:nvSpPr>
        <p:spPr bwMode="auto">
          <a:xfrm>
            <a:off x="9429750" y="1122363"/>
            <a:ext cx="2320717" cy="1420812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tIns="90000" bIns="9000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4" name="Picture 13" descr="Logo, company name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63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23601"/>
            <a:ext cx="83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62302"/>
            <a:ext cx="8353425" cy="301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endParaRPr lang="en-GB"/>
          </a:p>
          <a:p>
            <a:pPr lvl="1">
              <a:defRPr/>
            </a:pPr>
            <a:endParaRPr lang="en-GB"/>
          </a:p>
          <a:p>
            <a:pPr lvl="2">
              <a:defRPr/>
            </a:pPr>
            <a:endParaRPr lang="en-GB"/>
          </a:p>
          <a:p>
            <a:pPr lvl="3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5">
              <a:defRPr/>
            </a:pPr>
            <a:endParaRPr lang="en-GB"/>
          </a:p>
        </p:txBody>
      </p:sp>
      <p:sp>
        <p:nvSpPr>
          <p:cNvPr id="7" name="Google Shape;76;p14"/>
          <p:cNvSpPr txBox="1"/>
          <p:nvPr userDrawn="1"/>
        </p:nvSpPr>
        <p:spPr bwMode="auto">
          <a:xfrm rot="16199999">
            <a:off x="10569296" y="4791855"/>
            <a:ext cx="2743877" cy="3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defRPr/>
            </a:pP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</a:rPr>
              <a:t>DIGITAL SOLUTIONS HUB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8810625" y="197570"/>
            <a:ext cx="1839826" cy="46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10836348" y="196556"/>
            <a:ext cx="1104886" cy="46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3200" b="1" cap="all">
          <a:solidFill>
            <a:schemeClr val="accent1"/>
          </a:solidFill>
          <a:latin typeface="Roboto"/>
          <a:ea typeface="Roboto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Font typeface="Montserrat"/>
        <a:buChar char="▶"/>
        <a:defRPr sz="2800">
          <a:solidFill>
            <a:srgbClr val="262626"/>
          </a:solidFill>
          <a:latin typeface="Montserra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Montserrat"/>
        <a:buChar char="▷"/>
        <a:defRPr sz="2400">
          <a:solidFill>
            <a:srgbClr val="262626"/>
          </a:solidFill>
          <a:latin typeface="Montserra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262626"/>
          </a:solidFill>
          <a:latin typeface="Montserra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SzPct val="75000"/>
        <a:buFont typeface="Courier New"/>
        <a:buChar char="o"/>
        <a:defRPr sz="1800">
          <a:solidFill>
            <a:srgbClr val="262626"/>
          </a:solidFill>
          <a:latin typeface="Montserra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rgbClr val="262626"/>
          </a:solidFill>
          <a:latin typeface="Montserra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SzPct val="90000"/>
        <a:buFont typeface="Wingdings"/>
        <a:buChar char="o"/>
        <a:defRPr sz="1800">
          <a:solidFill>
            <a:srgbClr val="262626"/>
          </a:solidFill>
          <a:latin typeface="Montserra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23601"/>
            <a:ext cx="83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62302"/>
            <a:ext cx="8353425" cy="301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endParaRPr lang="en-GB"/>
          </a:p>
          <a:p>
            <a:pPr lvl="1">
              <a:defRPr/>
            </a:pPr>
            <a:endParaRPr lang="en-GB"/>
          </a:p>
          <a:p>
            <a:pPr lvl="2">
              <a:defRPr/>
            </a:pPr>
            <a:endParaRPr lang="en-GB"/>
          </a:p>
          <a:p>
            <a:pPr lvl="3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5">
              <a:defRPr/>
            </a:pPr>
            <a:endParaRPr lang="en-GB"/>
          </a:p>
        </p:txBody>
      </p:sp>
      <p:sp>
        <p:nvSpPr>
          <p:cNvPr id="7" name="Google Shape;76;p14"/>
          <p:cNvSpPr txBox="1"/>
          <p:nvPr userDrawn="1"/>
        </p:nvSpPr>
        <p:spPr bwMode="auto">
          <a:xfrm rot="16199999">
            <a:off x="10569296" y="4791855"/>
            <a:ext cx="2743877" cy="3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defRPr/>
            </a:pPr>
            <a:r>
              <a:rPr lang="en-GB" sz="1400">
                <a:solidFill>
                  <a:schemeClr val="accent1"/>
                </a:solidFill>
                <a:latin typeface="Roboto"/>
                <a:ea typeface="Roboto"/>
              </a:rPr>
              <a:t>DIGITAL SOLUTIONS HUB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8802187" y="197570"/>
            <a:ext cx="1839317" cy="46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10827656" y="196556"/>
            <a:ext cx="1104885" cy="46799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3200" b="1" cap="all">
          <a:solidFill>
            <a:schemeClr val="accent1"/>
          </a:solidFill>
          <a:latin typeface="Roboto"/>
          <a:ea typeface="Roboto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Font typeface="Montserrat"/>
        <a:buChar char="▶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Montserrat"/>
        <a:buChar char="▷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914377">
        <a:lnSpc>
          <a:spcPct val="90000"/>
        </a:lnSpc>
        <a:spcBef>
          <a:spcPts val="500"/>
        </a:spcBef>
        <a:buSzPct val="75000"/>
        <a:buFont typeface="Courier New"/>
        <a:buChar char="o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536" indent="-228594" algn="l" defTabSz="914377">
        <a:lnSpc>
          <a:spcPct val="90000"/>
        </a:lnSpc>
        <a:spcBef>
          <a:spcPts val="500"/>
        </a:spcBef>
        <a:buSzPct val="90000"/>
        <a:buFont typeface="Wingdings"/>
        <a:buChar char="o"/>
        <a:defRPr sz="1800">
          <a:solidFill>
            <a:schemeClr val="tx1"/>
          </a:solidFill>
          <a:latin typeface="Arial"/>
          <a:ea typeface="+mn-ea"/>
          <a:cs typeface="Arial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E863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23601"/>
            <a:ext cx="83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62302"/>
            <a:ext cx="8353425" cy="301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endParaRPr lang="en-GB"/>
          </a:p>
          <a:p>
            <a:pPr lvl="1">
              <a:defRPr/>
            </a:pPr>
            <a:endParaRPr lang="en-GB"/>
          </a:p>
          <a:p>
            <a:pPr lvl="2">
              <a:defRPr/>
            </a:pPr>
            <a:endParaRPr lang="en-GB"/>
          </a:p>
          <a:p>
            <a:pPr lvl="3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5">
              <a:defRPr/>
            </a:pPr>
            <a:endParaRPr lang="en-GB"/>
          </a:p>
        </p:txBody>
      </p:sp>
      <p:sp>
        <p:nvSpPr>
          <p:cNvPr id="7" name="Google Shape;76;p14"/>
          <p:cNvSpPr txBox="1"/>
          <p:nvPr userDrawn="1"/>
        </p:nvSpPr>
        <p:spPr bwMode="auto">
          <a:xfrm rot="16199999">
            <a:off x="10569296" y="4791855"/>
            <a:ext cx="2743877" cy="3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defRPr/>
            </a:pP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</a:rPr>
              <a:t>DIGITAL SOLUTIONS HUB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801933" y="197570"/>
            <a:ext cx="1839826" cy="46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827656" y="196556"/>
            <a:ext cx="1104886" cy="467999"/>
          </a:xfrm>
          <a:prstGeom prst="rect">
            <a:avLst/>
          </a:prstGeom>
        </p:spPr>
      </p:pic>
      <p:pic>
        <p:nvPicPr>
          <p:cNvPr id="10" name="Picture 9" descr="Logo&#10;&#10;Description automatically generated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59458" y="197570"/>
            <a:ext cx="987329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3200" b="1" cap="all">
          <a:solidFill>
            <a:schemeClr val="bg1"/>
          </a:solidFill>
          <a:latin typeface="Roboto"/>
          <a:ea typeface="Roboto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Font typeface="Montserrat"/>
        <a:buChar char="▶"/>
        <a:defRPr sz="2800">
          <a:solidFill>
            <a:schemeClr val="bg1"/>
          </a:solidFill>
          <a:latin typeface="Arial"/>
          <a:ea typeface="+mn-ea"/>
          <a:cs typeface="Arial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Montserrat"/>
        <a:buChar char="▷"/>
        <a:defRPr sz="2400">
          <a:solidFill>
            <a:schemeClr val="bg1"/>
          </a:solidFill>
          <a:latin typeface="Arial"/>
          <a:ea typeface="+mn-ea"/>
          <a:cs typeface="Arial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bg1"/>
          </a:solidFill>
          <a:latin typeface="Arial"/>
          <a:ea typeface="+mn-ea"/>
          <a:cs typeface="Arial"/>
        </a:defRPr>
      </a:lvl3pPr>
      <a:lvl4pPr marL="1600160" indent="-228594" algn="l" defTabSz="914377">
        <a:lnSpc>
          <a:spcPct val="90000"/>
        </a:lnSpc>
        <a:spcBef>
          <a:spcPts val="500"/>
        </a:spcBef>
        <a:buSzPct val="75000"/>
        <a:buFont typeface="Courier New"/>
        <a:buChar char="o"/>
        <a:defRPr sz="1800">
          <a:solidFill>
            <a:schemeClr val="bg1"/>
          </a:solidFill>
          <a:latin typeface="Arial"/>
          <a:ea typeface="+mn-ea"/>
          <a:cs typeface="Arial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bg1"/>
          </a:solidFill>
          <a:latin typeface="Arial"/>
          <a:ea typeface="+mn-ea"/>
          <a:cs typeface="Arial"/>
        </a:defRPr>
      </a:lvl5pPr>
      <a:lvl6pPr marL="2514536" indent="-228594" algn="l" defTabSz="914377">
        <a:lnSpc>
          <a:spcPct val="90000"/>
        </a:lnSpc>
        <a:spcBef>
          <a:spcPts val="500"/>
        </a:spcBef>
        <a:buSzPct val="90000"/>
        <a:buFont typeface="Wingdings"/>
        <a:buChar char="o"/>
        <a:defRPr sz="1800">
          <a:solidFill>
            <a:schemeClr val="bg1"/>
          </a:solidFill>
          <a:latin typeface="Arial"/>
          <a:ea typeface="+mn-ea"/>
          <a:cs typeface="Arial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-fair.org/fair-principles/a1-1-protocol-open-free-universally-implementable/" TargetMode="External"/><Relationship Id="rId13" Type="http://schemas.openxmlformats.org/officeDocument/2006/relationships/hyperlink" Target="https://www.go-fair.org/fair-principles/i3-metadata-include-qualified-references-metadata/" TargetMode="External"/><Relationship Id="rId3" Type="http://schemas.openxmlformats.org/officeDocument/2006/relationships/hyperlink" Target="https://www.go-fair.org/fair-principles/fair-data-principles-explained/f1-meta-data-assigned-globally-unique-persistent-identifiers/" TargetMode="External"/><Relationship Id="rId7" Type="http://schemas.openxmlformats.org/officeDocument/2006/relationships/hyperlink" Target="https://www.go-fair.org/fair-principles/542-2/" TargetMode="External"/><Relationship Id="rId12" Type="http://schemas.openxmlformats.org/officeDocument/2006/relationships/hyperlink" Target="https://www.go-fair.org/fair-principles/i2-metadata-use-vocabularies-follow-fair-principles/" TargetMode="External"/><Relationship Id="rId2" Type="http://schemas.openxmlformats.org/officeDocument/2006/relationships/hyperlink" Target="https://www.go-fair.org/fair-principles/" TargetMode="External"/><Relationship Id="rId16" Type="http://schemas.openxmlformats.org/officeDocument/2006/relationships/hyperlink" Target="https://www.go-fair.org/fair-principles/r1-3-metadata-meet-domain-relevant-community-standard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-fair.org/fair-principles/f4-metadata-registered-indexed-searchable-resource/" TargetMode="External"/><Relationship Id="rId11" Type="http://schemas.openxmlformats.org/officeDocument/2006/relationships/hyperlink" Target="https://www.go-fair.org/fair-principles/i1-metadata-use-formal-accessible-shared-broadly-applicable-language-knowledge-representation/" TargetMode="External"/><Relationship Id="rId5" Type="http://schemas.openxmlformats.org/officeDocument/2006/relationships/hyperlink" Target="https://www.go-fair.org/fair-principles/f3-metadata-clearly-explicitly-include-identifier-data-describe/" TargetMode="External"/><Relationship Id="rId15" Type="http://schemas.openxmlformats.org/officeDocument/2006/relationships/hyperlink" Target="https://www.go-fair.org/fair-principles/r1-2-metadata-associated-detailed-provenance/" TargetMode="External"/><Relationship Id="rId10" Type="http://schemas.openxmlformats.org/officeDocument/2006/relationships/hyperlink" Target="https://www.go-fair.org/fair-principles/a2-metadata-accessible-even-data-no-longer-available/" TargetMode="External"/><Relationship Id="rId4" Type="http://schemas.openxmlformats.org/officeDocument/2006/relationships/hyperlink" Target="https://www.go-fair.org/fair-principles/fair-data-principles-explained/f2-data-described-rich-metadata/" TargetMode="External"/><Relationship Id="rId9" Type="http://schemas.openxmlformats.org/officeDocument/2006/relationships/hyperlink" Target="https://www.go-fair.org/fair-principles/a1-2-protocol-allows-authentication-authorisation-required/" TargetMode="External"/><Relationship Id="rId14" Type="http://schemas.openxmlformats.org/officeDocument/2006/relationships/hyperlink" Target="https://www.go-fair.org/fair-principles/r1-1-metadata-released-clear-accessible-data-usage-licens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matejust.org.u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jfif"/><Relationship Id="rId12" Type="http://schemas.openxmlformats.org/officeDocument/2006/relationships/image" Target="../media/image89.png"/><Relationship Id="rId2" Type="http://schemas.openxmlformats.org/officeDocument/2006/relationships/hyperlink" Target="http://www.digital-solutions.u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jpe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jp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jpg"/><Relationship Id="rId20" Type="http://schemas.openxmlformats.org/officeDocument/2006/relationships/image" Target="../media/image59.jp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jpg"/><Relationship Id="rId24" Type="http://schemas.openxmlformats.org/officeDocument/2006/relationships/image" Target="../media/image63.jpg"/><Relationship Id="rId5" Type="http://schemas.openxmlformats.org/officeDocument/2006/relationships/image" Target="../media/image44.jp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jpg"/><Relationship Id="rId10" Type="http://schemas.openxmlformats.org/officeDocument/2006/relationships/image" Target="../media/image49.jpg"/><Relationship Id="rId19" Type="http://schemas.openxmlformats.org/officeDocument/2006/relationships/image" Target="../media/image58.png"/><Relationship Id="rId4" Type="http://schemas.openxmlformats.org/officeDocument/2006/relationships/image" Target="../media/image43.jp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38793" y="0"/>
            <a:ext cx="1225019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auto">
          <a:xfrm>
            <a:off x="-58190" y="-19200"/>
            <a:ext cx="4569431" cy="6886725"/>
            <a:chOff x="4631434" y="-19200"/>
            <a:chExt cx="4569431" cy="6886725"/>
          </a:xfrm>
        </p:grpSpPr>
        <p:grpSp>
          <p:nvGrpSpPr>
            <p:cNvPr id="19" name="Group 18"/>
            <p:cNvGrpSpPr/>
            <p:nvPr userDrawn="1"/>
          </p:nvGrpSpPr>
          <p:grpSpPr bwMode="auto">
            <a:xfrm>
              <a:off x="4631434" y="-19200"/>
              <a:ext cx="4569431" cy="6886725"/>
              <a:chOff x="4631434" y="-19200"/>
              <a:chExt cx="4569431" cy="6886725"/>
            </a:xfrm>
          </p:grpSpPr>
          <p:sp>
            <p:nvSpPr>
              <p:cNvPr id="26" name="Rectangle 14"/>
              <p:cNvSpPr/>
              <p:nvPr userDrawn="1"/>
            </p:nvSpPr>
            <p:spPr bwMode="auto">
              <a:xfrm>
                <a:off x="4631434" y="-19200"/>
                <a:ext cx="4569431" cy="6877200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4410075 w 8941406"/>
                  <a:gd name="connsiteY0" fmla="*/ 0 h 6877200"/>
                  <a:gd name="connsiteX1" fmla="*/ 6068666 w 8941406"/>
                  <a:gd name="connsiteY1" fmla="*/ 15240 h 6877200"/>
                  <a:gd name="connsiteX2" fmla="*/ 8941406 w 8941406"/>
                  <a:gd name="connsiteY2" fmla="*/ 6877200 h 6877200"/>
                  <a:gd name="connsiteX3" fmla="*/ 0 w 8941406"/>
                  <a:gd name="connsiteY3" fmla="*/ 6877200 h 6877200"/>
                  <a:gd name="connsiteX4" fmla="*/ 4410075 w 8941406"/>
                  <a:gd name="connsiteY4" fmla="*/ 0 h 6877200"/>
                  <a:gd name="connsiteX0" fmla="*/ 38100 w 4569431"/>
                  <a:gd name="connsiteY0" fmla="*/ 0 h 6877200"/>
                  <a:gd name="connsiteX1" fmla="*/ 1696691 w 4569431"/>
                  <a:gd name="connsiteY1" fmla="*/ 15240 h 6877200"/>
                  <a:gd name="connsiteX2" fmla="*/ 4569431 w 4569431"/>
                  <a:gd name="connsiteY2" fmla="*/ 6877200 h 6877200"/>
                  <a:gd name="connsiteX3" fmla="*/ 0 w 4569431"/>
                  <a:gd name="connsiteY3" fmla="*/ 6867675 h 6877200"/>
                  <a:gd name="connsiteX4" fmla="*/ 38100 w 4569431"/>
                  <a:gd name="connsiteY4" fmla="*/ 0 h 687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9431" h="6877200" extrusionOk="0">
                    <a:moveTo>
                      <a:pt x="38100" y="0"/>
                    </a:moveTo>
                    <a:lnTo>
                      <a:pt x="1696691" y="15240"/>
                    </a:lnTo>
                    <a:lnTo>
                      <a:pt x="4569431" y="6877200"/>
                    </a:lnTo>
                    <a:lnTo>
                      <a:pt x="0" y="6867675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rgbClr val="67C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 sz="1400">
                  <a:latin typeface="+mj-lt"/>
                </a:endParaRPr>
              </a:p>
            </p:txBody>
          </p:sp>
          <p:sp>
            <p:nvSpPr>
              <p:cNvPr id="27" name="Rectangle 14"/>
              <p:cNvSpPr/>
              <p:nvPr userDrawn="1"/>
            </p:nvSpPr>
            <p:spPr bwMode="auto">
              <a:xfrm>
                <a:off x="4640962" y="-19200"/>
                <a:ext cx="4283681" cy="6886725"/>
              </a:xfrm>
              <a:custGeom>
                <a:avLst/>
                <a:gdLst>
                  <a:gd name="connsiteX0" fmla="*/ 0 w 8032721"/>
                  <a:gd name="connsiteY0" fmla="*/ 0 h 6867675"/>
                  <a:gd name="connsiteX1" fmla="*/ 803272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4737071 w 8032721"/>
                  <a:gd name="connsiteY1" fmla="*/ 0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8032721"/>
                  <a:gd name="connsiteY0" fmla="*/ 0 h 6867675"/>
                  <a:gd name="connsiteX1" fmla="*/ 5775296 w 8032721"/>
                  <a:gd name="connsiteY1" fmla="*/ 9525 h 6867675"/>
                  <a:gd name="connsiteX2" fmla="*/ 8032721 w 8032721"/>
                  <a:gd name="connsiteY2" fmla="*/ 6867675 h 6867675"/>
                  <a:gd name="connsiteX3" fmla="*/ 0 w 8032721"/>
                  <a:gd name="connsiteY3" fmla="*/ 6867675 h 6867675"/>
                  <a:gd name="connsiteX4" fmla="*/ 0 w 8032721"/>
                  <a:gd name="connsiteY4" fmla="*/ 0 h 6867675"/>
                  <a:gd name="connsiteX0" fmla="*/ 0 w 7746971"/>
                  <a:gd name="connsiteY0" fmla="*/ 0 h 6934350"/>
                  <a:gd name="connsiteX1" fmla="*/ 5775296 w 7746971"/>
                  <a:gd name="connsiteY1" fmla="*/ 9525 h 6934350"/>
                  <a:gd name="connsiteX2" fmla="*/ 7746971 w 7746971"/>
                  <a:gd name="connsiteY2" fmla="*/ 6934350 h 6934350"/>
                  <a:gd name="connsiteX3" fmla="*/ 0 w 7746971"/>
                  <a:gd name="connsiteY3" fmla="*/ 6867675 h 6934350"/>
                  <a:gd name="connsiteX4" fmla="*/ 0 w 7746971"/>
                  <a:gd name="connsiteY4" fmla="*/ 0 h 6934350"/>
                  <a:gd name="connsiteX0" fmla="*/ 0 w 7823171"/>
                  <a:gd name="connsiteY0" fmla="*/ 0 h 6896250"/>
                  <a:gd name="connsiteX1" fmla="*/ 5775296 w 7823171"/>
                  <a:gd name="connsiteY1" fmla="*/ 9525 h 6896250"/>
                  <a:gd name="connsiteX2" fmla="*/ 7823171 w 7823171"/>
                  <a:gd name="connsiteY2" fmla="*/ 6896250 h 6896250"/>
                  <a:gd name="connsiteX3" fmla="*/ 0 w 7823171"/>
                  <a:gd name="connsiteY3" fmla="*/ 6867675 h 6896250"/>
                  <a:gd name="connsiteX4" fmla="*/ 0 w 7823171"/>
                  <a:gd name="connsiteY4" fmla="*/ 0 h 6896250"/>
                  <a:gd name="connsiteX0" fmla="*/ 0 w 7823171"/>
                  <a:gd name="connsiteY0" fmla="*/ 0 h 6877200"/>
                  <a:gd name="connsiteX1" fmla="*/ 5775296 w 7823171"/>
                  <a:gd name="connsiteY1" fmla="*/ 952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299046 w 7823171"/>
                  <a:gd name="connsiteY1" fmla="*/ 2952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794346 w 7823171"/>
                  <a:gd name="connsiteY1" fmla="*/ 2857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823171"/>
                  <a:gd name="connsiteY0" fmla="*/ 0 h 6877200"/>
                  <a:gd name="connsiteX1" fmla="*/ 5801966 w 7823171"/>
                  <a:gd name="connsiteY1" fmla="*/ 5715 h 6877200"/>
                  <a:gd name="connsiteX2" fmla="*/ 7823171 w 7823171"/>
                  <a:gd name="connsiteY2" fmla="*/ 6877200 h 6877200"/>
                  <a:gd name="connsiteX3" fmla="*/ 0 w 7823171"/>
                  <a:gd name="connsiteY3" fmla="*/ 6867675 h 6877200"/>
                  <a:gd name="connsiteX4" fmla="*/ 0 w 7823171"/>
                  <a:gd name="connsiteY4" fmla="*/ 0 h 6877200"/>
                  <a:gd name="connsiteX0" fmla="*/ 0 w 7518371"/>
                  <a:gd name="connsiteY0" fmla="*/ 0 h 6867675"/>
                  <a:gd name="connsiteX1" fmla="*/ 5801966 w 7518371"/>
                  <a:gd name="connsiteY1" fmla="*/ 5715 h 6867675"/>
                  <a:gd name="connsiteX2" fmla="*/ 7518371 w 7518371"/>
                  <a:gd name="connsiteY2" fmla="*/ 6854340 h 6867675"/>
                  <a:gd name="connsiteX3" fmla="*/ 0 w 7518371"/>
                  <a:gd name="connsiteY3" fmla="*/ 6867675 h 6867675"/>
                  <a:gd name="connsiteX4" fmla="*/ 0 w 7518371"/>
                  <a:gd name="connsiteY4" fmla="*/ 0 h 6867675"/>
                  <a:gd name="connsiteX0" fmla="*/ 0 w 7807931"/>
                  <a:gd name="connsiteY0" fmla="*/ 0 h 6877200"/>
                  <a:gd name="connsiteX1" fmla="*/ 58019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7807931"/>
                  <a:gd name="connsiteY0" fmla="*/ 0 h 6877200"/>
                  <a:gd name="connsiteX1" fmla="*/ 6068666 w 7807931"/>
                  <a:gd name="connsiteY1" fmla="*/ 5715 h 6877200"/>
                  <a:gd name="connsiteX2" fmla="*/ 7807931 w 7807931"/>
                  <a:gd name="connsiteY2" fmla="*/ 6877200 h 6877200"/>
                  <a:gd name="connsiteX3" fmla="*/ 0 w 7807931"/>
                  <a:gd name="connsiteY3" fmla="*/ 6867675 h 6877200"/>
                  <a:gd name="connsiteX4" fmla="*/ 0 w 7807931"/>
                  <a:gd name="connsiteY4" fmla="*/ 0 h 6877200"/>
                  <a:gd name="connsiteX0" fmla="*/ 0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0 w 8941406"/>
                  <a:gd name="connsiteY4" fmla="*/ 0 h 6867675"/>
                  <a:gd name="connsiteX0" fmla="*/ 4695825 w 8941406"/>
                  <a:gd name="connsiteY0" fmla="*/ 0 h 6867675"/>
                  <a:gd name="connsiteX1" fmla="*/ 6068666 w 8941406"/>
                  <a:gd name="connsiteY1" fmla="*/ 5715 h 6867675"/>
                  <a:gd name="connsiteX2" fmla="*/ 8941406 w 8941406"/>
                  <a:gd name="connsiteY2" fmla="*/ 6867675 h 6867675"/>
                  <a:gd name="connsiteX3" fmla="*/ 0 w 8941406"/>
                  <a:gd name="connsiteY3" fmla="*/ 6867675 h 6867675"/>
                  <a:gd name="connsiteX4" fmla="*/ 4695825 w 8941406"/>
                  <a:gd name="connsiteY4" fmla="*/ 0 h 6867675"/>
                  <a:gd name="connsiteX0" fmla="*/ 95250 w 4340831"/>
                  <a:gd name="connsiteY0" fmla="*/ 0 h 6867675"/>
                  <a:gd name="connsiteX1" fmla="*/ 1468091 w 4340831"/>
                  <a:gd name="connsiteY1" fmla="*/ 5715 h 6867675"/>
                  <a:gd name="connsiteX2" fmla="*/ 4340831 w 4340831"/>
                  <a:gd name="connsiteY2" fmla="*/ 6867675 h 6867675"/>
                  <a:gd name="connsiteX3" fmla="*/ 0 w 4340831"/>
                  <a:gd name="connsiteY3" fmla="*/ 6839100 h 6867675"/>
                  <a:gd name="connsiteX4" fmla="*/ 95250 w 4340831"/>
                  <a:gd name="connsiteY4" fmla="*/ 0 h 6867675"/>
                  <a:gd name="connsiteX0" fmla="*/ 38100 w 4283681"/>
                  <a:gd name="connsiteY0" fmla="*/ 0 h 6877200"/>
                  <a:gd name="connsiteX1" fmla="*/ 1410941 w 4283681"/>
                  <a:gd name="connsiteY1" fmla="*/ 5715 h 6877200"/>
                  <a:gd name="connsiteX2" fmla="*/ 4283681 w 4283681"/>
                  <a:gd name="connsiteY2" fmla="*/ 6867675 h 6877200"/>
                  <a:gd name="connsiteX3" fmla="*/ 0 w 4283681"/>
                  <a:gd name="connsiteY3" fmla="*/ 6877200 h 6877200"/>
                  <a:gd name="connsiteX4" fmla="*/ 38100 w 4283681"/>
                  <a:gd name="connsiteY4" fmla="*/ 0 h 6877200"/>
                  <a:gd name="connsiteX0" fmla="*/ 9525 w 4283681"/>
                  <a:gd name="connsiteY0" fmla="*/ 0 h 6886725"/>
                  <a:gd name="connsiteX1" fmla="*/ 1410941 w 4283681"/>
                  <a:gd name="connsiteY1" fmla="*/ 15240 h 6886725"/>
                  <a:gd name="connsiteX2" fmla="*/ 4283681 w 4283681"/>
                  <a:gd name="connsiteY2" fmla="*/ 6877200 h 6886725"/>
                  <a:gd name="connsiteX3" fmla="*/ 0 w 4283681"/>
                  <a:gd name="connsiteY3" fmla="*/ 6886725 h 6886725"/>
                  <a:gd name="connsiteX4" fmla="*/ 9525 w 4283681"/>
                  <a:gd name="connsiteY4" fmla="*/ 0 h 688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3681" h="6886725" extrusionOk="0">
                    <a:moveTo>
                      <a:pt x="9525" y="0"/>
                    </a:moveTo>
                    <a:lnTo>
                      <a:pt x="1410941" y="15240"/>
                    </a:lnTo>
                    <a:lnTo>
                      <a:pt x="4283681" y="6877200"/>
                    </a:lnTo>
                    <a:lnTo>
                      <a:pt x="0" y="68867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defRPr/>
                </a:pPr>
                <a:endParaRPr lang="en-GB" sz="1400">
                  <a:latin typeface="+mj-lt"/>
                </a:endParaRPr>
              </a:p>
            </p:txBody>
          </p:sp>
        </p:grpSp>
        <p:sp>
          <p:nvSpPr>
            <p:cNvPr id="21" name="Google Shape;76;p14"/>
            <p:cNvSpPr txBox="1"/>
            <p:nvPr userDrawn="1"/>
          </p:nvSpPr>
          <p:spPr bwMode="auto">
            <a:xfrm>
              <a:off x="4870125" y="6331262"/>
              <a:ext cx="2165701" cy="380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Montserrat"/>
                <a:buNone/>
                <a:defRPr sz="3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defRPr>
              </a:lvl9pPr>
            </a:lstStyle>
            <a:p>
              <a:pPr algn="l">
                <a:lnSpc>
                  <a:spcPct val="100000"/>
                </a:lnSpc>
                <a:defRPr/>
              </a:pPr>
              <a:r>
                <a:rPr lang="en-GB" sz="1100" b="0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 Light"/>
                </a:rPr>
                <a:t>digital-solutions.uk</a:t>
              </a:r>
              <a:endParaRPr sz="2400">
                <a:latin typeface="+mj-lt"/>
              </a:endParaRPr>
            </a:p>
          </p:txBody>
        </p:sp>
        <p:grpSp>
          <p:nvGrpSpPr>
            <p:cNvPr id="23" name="Group 22"/>
            <p:cNvGrpSpPr/>
            <p:nvPr userDrawn="1"/>
          </p:nvGrpSpPr>
          <p:grpSpPr bwMode="auto">
            <a:xfrm>
              <a:off x="7202759" y="6331262"/>
              <a:ext cx="1318306" cy="380114"/>
              <a:chOff x="24456" y="4772029"/>
              <a:chExt cx="1318306" cy="380114"/>
            </a:xfrm>
          </p:grpSpPr>
          <p:pic>
            <p:nvPicPr>
              <p:cNvPr id="24" name="Picture 23" descr="Shape&#10;&#10;Description automatically generated with low confidence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24456" y="4873074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" name="Google Shape;76;p14"/>
              <p:cNvSpPr txBox="1"/>
              <p:nvPr userDrawn="1"/>
            </p:nvSpPr>
            <p:spPr bwMode="auto">
              <a:xfrm>
                <a:off x="216578" y="4772029"/>
                <a:ext cx="1126184" cy="380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en-GB" sz="1100" b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Roboto Light"/>
                  </a:rPr>
                  <a:t>@nercdsh</a:t>
                </a:r>
                <a:endParaRPr sz="2400">
                  <a:latin typeface="+mj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6423" y="946264"/>
            <a:ext cx="2165701" cy="40967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1800" cap="none" dirty="0"/>
              <a:t>Developing a </a:t>
            </a:r>
            <a:br>
              <a:rPr lang="en-GB" sz="1800" cap="none" dirty="0"/>
            </a:br>
            <a:r>
              <a:rPr lang="en-GB" sz="1800" cap="none" dirty="0"/>
              <a:t>Digital Hub and set of Toolkits that exploits environmental and other data (social, economic &amp; health) to create innovative digital services that deliver economic, societal and environmental benefits across the UK</a:t>
            </a:r>
            <a:endParaRPr lang="en-GB" sz="1400" cap="none" dirty="0"/>
          </a:p>
        </p:txBody>
      </p:sp>
      <p:pic>
        <p:nvPicPr>
          <p:cNvPr id="6" name="Picture 5" descr="Text&#10;&#10;Description automatically generated with medium confidenc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67592" y="3729915"/>
            <a:ext cx="5403785" cy="3503265"/>
          </a:xfrm>
          <a:prstGeom prst="rect">
            <a:avLst/>
          </a:prstGeom>
        </p:spPr>
      </p:pic>
      <p:sp>
        <p:nvSpPr>
          <p:cNvPr id="28" name="Google Shape;76;p14"/>
          <p:cNvSpPr txBox="1"/>
          <p:nvPr/>
        </p:nvSpPr>
        <p:spPr bwMode="auto">
          <a:xfrm rot="16199999">
            <a:off x="10569296" y="4791855"/>
            <a:ext cx="2743877" cy="3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>
              <a:defRPr/>
            </a:pP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</a:rPr>
              <a:t>DIGITAL SOLUTIONS HUB</a:t>
            </a:r>
            <a:endParaRPr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88670" y="337248"/>
            <a:ext cx="1839826" cy="467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401329" y="431866"/>
            <a:ext cx="1104886" cy="46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725685" y="3635169"/>
            <a:ext cx="6034173" cy="46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1309" y="1096027"/>
            <a:ext cx="8599983" cy="4612449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59458" y="197570"/>
            <a:ext cx="988799" cy="46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EA4807-1213-53D6-9773-BA3FBEADBA63}"/>
              </a:ext>
            </a:extLst>
          </p:cNvPr>
          <p:cNvSpPr txBox="1">
            <a:spLocks/>
          </p:cNvSpPr>
          <p:nvPr/>
        </p:nvSpPr>
        <p:spPr bwMode="auto">
          <a:xfrm>
            <a:off x="180502" y="5323748"/>
            <a:ext cx="3207974" cy="9444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accent1"/>
                </a:solidFill>
                <a:latin typeface="Roboto"/>
                <a:ea typeface="Roboto"/>
                <a:cs typeface="+mj-cs"/>
              </a:defRPr>
            </a:lvl1pPr>
          </a:lstStyle>
          <a:p>
            <a:r>
              <a:rPr lang="en-GB" sz="1400" b="0" i="1" cap="none" dirty="0">
                <a:solidFill>
                  <a:srgbClr val="212529"/>
                </a:solidFill>
                <a:effectLst/>
                <a:latin typeface="+mj-lt"/>
              </a:rPr>
              <a:t>Richard Kingston</a:t>
            </a:r>
          </a:p>
          <a:p>
            <a:r>
              <a:rPr lang="en-GB" sz="1400" b="0" i="1" cap="none" dirty="0">
                <a:solidFill>
                  <a:srgbClr val="212529"/>
                </a:solidFill>
                <a:latin typeface="+mj-lt"/>
              </a:rPr>
              <a:t>Prof of Urban Planning &amp; Geographic Information Science,</a:t>
            </a:r>
            <a:endParaRPr lang="en-GB" sz="1400" b="0" i="1" cap="none" dirty="0">
              <a:solidFill>
                <a:srgbClr val="212529"/>
              </a:solidFill>
              <a:effectLst/>
              <a:latin typeface="+mj-lt"/>
            </a:endParaRPr>
          </a:p>
          <a:p>
            <a:r>
              <a:rPr lang="en-GB" sz="1400" b="0" i="1" cap="none" dirty="0">
                <a:solidFill>
                  <a:srgbClr val="212529"/>
                </a:solidFill>
                <a:effectLst/>
                <a:latin typeface="+mj-lt"/>
              </a:rPr>
              <a:t>The University of Manchester</a:t>
            </a:r>
            <a:endParaRPr lang="en-GB" sz="1400" b="0" cap="none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46AFC4-9BDB-6A87-842D-F70F2707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667" y="73630"/>
            <a:ext cx="6927755" cy="710624"/>
          </a:xfrm>
        </p:spPr>
        <p:txBody>
          <a:bodyPr/>
          <a:lstStyle/>
          <a:p>
            <a:r>
              <a:rPr lang="en-GB" dirty="0"/>
              <a:t>Understanding how users use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FE982-A825-7DFA-BE88-224C5BD10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923" y="1108096"/>
            <a:ext cx="10230154" cy="50025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B2E83A-AE3C-3B75-3FBC-72433D893FC1}"/>
              </a:ext>
            </a:extLst>
          </p:cNvPr>
          <p:cNvSpPr/>
          <p:nvPr/>
        </p:nvSpPr>
        <p:spPr bwMode="auto">
          <a:xfrm>
            <a:off x="0" y="4497998"/>
            <a:ext cx="2364684" cy="16235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INTERACTIVE DATASET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273 data transactions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100 users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84 organisations</a:t>
            </a:r>
          </a:p>
        </p:txBody>
      </p:sp>
    </p:spTree>
    <p:extLst>
      <p:ext uri="{BB962C8B-B14F-4D97-AF65-F5344CB8AC3E}">
        <p14:creationId xmlns:p14="http://schemas.microsoft.com/office/powerpoint/2010/main" val="20227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19BF1-AAF9-8E94-11B8-6D7CAD996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42714" y="947057"/>
            <a:ext cx="2362200" cy="2481943"/>
          </a:xfrm>
        </p:spPr>
        <p:txBody>
          <a:bodyPr>
            <a:normAutofit lnSpcReduction="10000"/>
          </a:bodyPr>
          <a:lstStyle/>
          <a:p>
            <a:r>
              <a:rPr lang="en-GB" sz="2000" b="1" dirty="0">
                <a:latin typeface="+mj-lt"/>
              </a:rPr>
              <a:t>FAIR</a:t>
            </a:r>
            <a:r>
              <a:rPr lang="en-GB" sz="2000" dirty="0">
                <a:latin typeface="+mj-lt"/>
              </a:rPr>
              <a:t> Principles</a:t>
            </a:r>
          </a:p>
          <a:p>
            <a:r>
              <a:rPr lang="en-GB" sz="2000" b="1" dirty="0">
                <a:latin typeface="+mj-lt"/>
              </a:rPr>
              <a:t>F</a:t>
            </a:r>
            <a:r>
              <a:rPr lang="en-GB" sz="2000" dirty="0">
                <a:latin typeface="+mj-lt"/>
              </a:rPr>
              <a:t>indable</a:t>
            </a:r>
          </a:p>
          <a:p>
            <a:r>
              <a:rPr lang="en-GB" sz="2000" b="1" dirty="0">
                <a:latin typeface="+mj-lt"/>
              </a:rPr>
              <a:t>A</a:t>
            </a:r>
            <a:r>
              <a:rPr lang="en-GB" sz="2000" dirty="0">
                <a:latin typeface="+mj-lt"/>
              </a:rPr>
              <a:t>ccessible</a:t>
            </a:r>
          </a:p>
          <a:p>
            <a:r>
              <a:rPr lang="en-GB" sz="2000" b="1" dirty="0">
                <a:latin typeface="+mj-lt"/>
              </a:rPr>
              <a:t>I</a:t>
            </a:r>
            <a:r>
              <a:rPr lang="en-GB" sz="2000" dirty="0">
                <a:latin typeface="+mj-lt"/>
              </a:rPr>
              <a:t>nteroperable</a:t>
            </a:r>
          </a:p>
          <a:p>
            <a:r>
              <a:rPr lang="en-GB" sz="2000" b="1" dirty="0">
                <a:latin typeface="+mj-lt"/>
              </a:rPr>
              <a:t>R</a:t>
            </a:r>
            <a:r>
              <a:rPr lang="en-GB" sz="2000" dirty="0">
                <a:latin typeface="+mj-lt"/>
              </a:rPr>
              <a:t>eusable</a:t>
            </a:r>
          </a:p>
          <a:p>
            <a:endParaRPr lang="en-GB" sz="2000" dirty="0">
              <a:latin typeface="+mj-lt"/>
            </a:endParaRPr>
          </a:p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https://www.go-fair.org/fair-principles/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9CAE-20AD-6D34-D518-8C5DCE5B5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689" y="953590"/>
            <a:ext cx="9131911" cy="535577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(Meta)data are assigned a globally unique and persistent identifier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Data are described with rich metadata (defined by R1 below)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Metadata clearly and explicitly include the identifier of the data they describe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(Meta)data are registered or indexed in a searchable resource</a:t>
            </a:r>
            <a:endParaRPr lang="en-GB" sz="1600" b="1" i="0" u="none" strike="noStrike" dirty="0">
              <a:solidFill>
                <a:srgbClr val="00518E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(Meta)data are retrievable by their identifier using a standardised communications protocol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666750" lvl="1">
              <a:lnSpc>
                <a:spcPct val="100000"/>
              </a:lnSpc>
              <a:spcAft>
                <a:spcPts val="300"/>
              </a:spcAft>
            </a:pPr>
            <a:r>
              <a:rPr lang="en-GB" sz="1400" b="1" i="0" u="none" strike="noStrike" dirty="0">
                <a:solidFill>
                  <a:srgbClr val="00518E"/>
                </a:solidFill>
                <a:effectLst/>
                <a:latin typeface="+mj-lt"/>
                <a:hlinkClick r:id="rId8"/>
              </a:rPr>
              <a:t>A1.1 The protocol is open, free, and universally implementable</a:t>
            </a:r>
            <a:endParaRPr lang="en-GB" sz="14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666750" lvl="1">
              <a:lnSpc>
                <a:spcPct val="100000"/>
              </a:lnSpc>
              <a:spcAft>
                <a:spcPts val="300"/>
              </a:spcAft>
            </a:pPr>
            <a:r>
              <a:rPr lang="en-GB" sz="1400" b="1" i="0" u="none" strike="noStrike" dirty="0">
                <a:solidFill>
                  <a:srgbClr val="00518E"/>
                </a:solidFill>
                <a:effectLst/>
                <a:latin typeface="+mj-lt"/>
                <a:hlinkClick r:id="rId9"/>
              </a:rPr>
              <a:t>A1.2 The protocol allows for an authentication and authorisation procedure, where necessary</a:t>
            </a:r>
            <a:endParaRPr lang="en-GB" sz="14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Metadata are accessible, even when the data are no longer available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(Meta)data use a formal, accessible, shared, and broadly applicable language for knowledge representation.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(Meta)data use vocabularies that follow FAIR principles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(Meta)data include qualified references to other (meta)data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 (Meta)data are released with a clear and accessible data usage license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1.2. (Meta)data are associated with detailed provenance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GB" sz="1600" b="1" i="0" u="none" strike="noStrike" dirty="0">
                <a:solidFill>
                  <a:srgbClr val="3E863E"/>
                </a:solidFill>
                <a:effectLst/>
                <a:latin typeface="+mj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1.3. (Meta)data meet domain-relevant community standards</a:t>
            </a:r>
            <a:endParaRPr lang="en-GB" sz="1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E36505-ED45-02E1-4AE9-7E1BE83F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33" y="102870"/>
            <a:ext cx="6608057" cy="796729"/>
          </a:xfrm>
        </p:spPr>
        <p:txBody>
          <a:bodyPr/>
          <a:lstStyle/>
          <a:p>
            <a:r>
              <a:rPr lang="en-GB" dirty="0">
                <a:latin typeface="+mj-lt"/>
              </a:rPr>
              <a:t>So, how do you wrangle over 40 petabytes of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5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4277A8-CF93-B1CA-AA6D-37FCAC69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challenge is knowing what data NERC has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C43C5-DA1E-A25C-577F-041741D09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314" y="1785421"/>
            <a:ext cx="5987143" cy="467402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8A7E8A4-D159-6D2A-0BD4-4CFD165FD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48800" y="1128362"/>
            <a:ext cx="2362200" cy="1371600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j-lt"/>
              </a:rPr>
              <a:t>Where will be the hottest place in the UK in 2030?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978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82205-FE92-BED5-1E92-7027CBDCD1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Using a Large Language Model (LLM) we have trained it on all the NERC meta-data records.</a:t>
            </a:r>
          </a:p>
          <a:p>
            <a:r>
              <a:rPr lang="en-GB" dirty="0"/>
              <a:t>When we ask the same question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1196D-4774-EF96-7300-64DE99DD78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690" y="1474469"/>
            <a:ext cx="2742539" cy="4637405"/>
          </a:xfrm>
        </p:spPr>
        <p:txBody>
          <a:bodyPr/>
          <a:lstStyle/>
          <a:p>
            <a:r>
              <a:rPr lang="en-GB" dirty="0"/>
              <a:t>Our approach searches the meta-data records and now provides a list of relevant datasets to help answer the question.</a:t>
            </a:r>
          </a:p>
          <a:p>
            <a:r>
              <a:rPr lang="en-GB" dirty="0"/>
              <a:t>Next step is to allow user to visualise the data.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BAF1A3-E115-4AB3-03C2-3C716240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886" y="185222"/>
            <a:ext cx="6134100" cy="560903"/>
          </a:xfrm>
        </p:spPr>
        <p:txBody>
          <a:bodyPr/>
          <a:lstStyle/>
          <a:p>
            <a:r>
              <a:rPr lang="en-GB" dirty="0"/>
              <a:t>Uses google BERT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D823D-CD6D-86C2-7B1B-B240A678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009" y="746125"/>
            <a:ext cx="5486401" cy="59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7BA7-8ECF-9471-8D70-645285180C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691" y="1632247"/>
            <a:ext cx="3199195" cy="4479628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It will run on JASMIN – NERC’s supercomputer in Harwell.</a:t>
            </a:r>
          </a:p>
          <a:p>
            <a:r>
              <a:rPr lang="en-GB" dirty="0">
                <a:latin typeface="+mj-lt"/>
              </a:rPr>
              <a:t>Vast majority of the data is spatial.</a:t>
            </a:r>
          </a:p>
          <a:p>
            <a:r>
              <a:rPr lang="en-GB" dirty="0">
                <a:latin typeface="+mj-lt"/>
              </a:rPr>
              <a:t>As well as the NERC data we are integrating other environmental, social, economic and health data.</a:t>
            </a:r>
          </a:p>
          <a:p>
            <a:r>
              <a:rPr lang="en-GB" dirty="0">
                <a:latin typeface="+mj-lt"/>
              </a:rPr>
              <a:t>Allow users to find and explore data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EA9F6F-EBB5-EBB9-DA93-A0CC06DA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DSH is not just a data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40C0C-9731-E38A-FBED-D7A3B548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07375" y="774736"/>
            <a:ext cx="2741749" cy="1444589"/>
          </a:xfrm>
          <a:custGeom>
            <a:avLst/>
            <a:gdLst/>
            <a:ahLst/>
            <a:cxnLst/>
            <a:rect l="l" t="t" r="r" b="b"/>
            <a:pathLst>
              <a:path w="3255014" h="1715021" extrusionOk="0">
                <a:moveTo>
                  <a:pt x="703" y="0"/>
                </a:moveTo>
                <a:lnTo>
                  <a:pt x="3255014" y="0"/>
                </a:lnTo>
                <a:lnTo>
                  <a:pt x="3255014" y="1715021"/>
                </a:lnTo>
                <a:lnTo>
                  <a:pt x="20680" y="1715021"/>
                </a:lnTo>
                <a:lnTo>
                  <a:pt x="27488" y="1676166"/>
                </a:lnTo>
                <a:cubicBezTo>
                  <a:pt x="30060" y="1660248"/>
                  <a:pt x="32104" y="1646802"/>
                  <a:pt x="33656" y="1637755"/>
                </a:cubicBezTo>
                <a:cubicBezTo>
                  <a:pt x="39029" y="1635240"/>
                  <a:pt x="39060" y="1630227"/>
                  <a:pt x="36785" y="1620849"/>
                </a:cubicBezTo>
                <a:cubicBezTo>
                  <a:pt x="38105" y="1551256"/>
                  <a:pt x="100227" y="1472104"/>
                  <a:pt x="76656" y="1455842"/>
                </a:cubicBezTo>
                <a:cubicBezTo>
                  <a:pt x="77016" y="1439452"/>
                  <a:pt x="56490" y="1383714"/>
                  <a:pt x="62616" y="1345149"/>
                </a:cubicBezTo>
                <a:cubicBezTo>
                  <a:pt x="75519" y="1331119"/>
                  <a:pt x="65286" y="1248289"/>
                  <a:pt x="66967" y="1229214"/>
                </a:cubicBezTo>
                <a:cubicBezTo>
                  <a:pt x="75027" y="1226771"/>
                  <a:pt x="69197" y="1193906"/>
                  <a:pt x="80884" y="1198474"/>
                </a:cubicBezTo>
                <a:cubicBezTo>
                  <a:pt x="85953" y="1195255"/>
                  <a:pt x="86179" y="1185792"/>
                  <a:pt x="81857" y="1180728"/>
                </a:cubicBezTo>
                <a:cubicBezTo>
                  <a:pt x="83204" y="1169547"/>
                  <a:pt x="89262" y="1163440"/>
                  <a:pt x="82257" y="1151133"/>
                </a:cubicBezTo>
                <a:cubicBezTo>
                  <a:pt x="83837" y="1135715"/>
                  <a:pt x="101636" y="1122513"/>
                  <a:pt x="90618" y="1108407"/>
                </a:cubicBezTo>
                <a:cubicBezTo>
                  <a:pt x="108621" y="1097725"/>
                  <a:pt x="92049" y="1049300"/>
                  <a:pt x="95940" y="1018477"/>
                </a:cubicBezTo>
                <a:cubicBezTo>
                  <a:pt x="114997" y="965378"/>
                  <a:pt x="94883" y="900337"/>
                  <a:pt x="128252" y="875323"/>
                </a:cubicBezTo>
                <a:cubicBezTo>
                  <a:pt x="120042" y="819830"/>
                  <a:pt x="132154" y="777393"/>
                  <a:pt x="134499" y="734639"/>
                </a:cubicBezTo>
                <a:cubicBezTo>
                  <a:pt x="138830" y="715422"/>
                  <a:pt x="127012" y="702516"/>
                  <a:pt x="137671" y="686595"/>
                </a:cubicBezTo>
                <a:cubicBezTo>
                  <a:pt x="135031" y="648181"/>
                  <a:pt x="154500" y="566929"/>
                  <a:pt x="118662" y="504151"/>
                </a:cubicBezTo>
                <a:lnTo>
                  <a:pt x="70076" y="334867"/>
                </a:lnTo>
                <a:cubicBezTo>
                  <a:pt x="53138" y="284991"/>
                  <a:pt x="46242" y="268345"/>
                  <a:pt x="38295" y="239789"/>
                </a:cubicBezTo>
                <a:cubicBezTo>
                  <a:pt x="35440" y="214890"/>
                  <a:pt x="43757" y="197719"/>
                  <a:pt x="36565" y="163529"/>
                </a:cubicBezTo>
                <a:cubicBezTo>
                  <a:pt x="37934" y="145766"/>
                  <a:pt x="25190" y="110716"/>
                  <a:pt x="25258" y="98318"/>
                </a:cubicBezTo>
                <a:cubicBezTo>
                  <a:pt x="23374" y="99154"/>
                  <a:pt x="21566" y="92403"/>
                  <a:pt x="22800" y="89141"/>
                </a:cubicBezTo>
                <a:cubicBezTo>
                  <a:pt x="22768" y="32571"/>
                  <a:pt x="9002" y="70779"/>
                  <a:pt x="15482" y="33826"/>
                </a:cubicBezTo>
                <a:cubicBezTo>
                  <a:pt x="15094" y="16959"/>
                  <a:pt x="2812" y="18391"/>
                  <a:pt x="0" y="8846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337C2D-8CD7-F58C-7398-18533E3E0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286" y="2824399"/>
            <a:ext cx="5270689" cy="3679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77B28-E061-7C35-8DA5-CF624B3D8B9B}"/>
              </a:ext>
            </a:extLst>
          </p:cNvPr>
          <p:cNvSpPr txBox="1"/>
          <p:nvPr/>
        </p:nvSpPr>
        <p:spPr>
          <a:xfrm>
            <a:off x="3681137" y="1632247"/>
            <a:ext cx="5270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Roboto" panose="02000000000000000000" pitchFamily="2" charset="0"/>
              <a:buChar char="‣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Also building on previous research using NERC data e.g., </a:t>
            </a:r>
            <a:r>
              <a:rPr lang="en-GB" sz="2000" dirty="0">
                <a:latin typeface="+mj-lt"/>
                <a:hlinkClick r:id="rId4"/>
              </a:rPr>
              <a:t>www.climatejust.org.uk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using UKCP18 climate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222965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E03A3-6CEA-3B68-9177-0BFBE84B1C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690" y="1175657"/>
            <a:ext cx="8620281" cy="51271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Developing a set of POCs</a:t>
            </a:r>
          </a:p>
          <a:p>
            <a:pPr lvl="1"/>
            <a:r>
              <a:rPr lang="en-GB" dirty="0"/>
              <a:t>allows us to test different data types/formats</a:t>
            </a:r>
          </a:p>
          <a:p>
            <a:pPr lvl="1"/>
            <a:r>
              <a:rPr lang="en-GB" dirty="0"/>
              <a:t>test out different types of functionality</a:t>
            </a:r>
          </a:p>
          <a:p>
            <a:pPr lvl="1"/>
            <a:r>
              <a:rPr lang="en-GB" dirty="0"/>
              <a:t>meet </a:t>
            </a:r>
            <a:r>
              <a:rPr lang="en-GB" i="1" dirty="0"/>
              <a:t>some</a:t>
            </a:r>
            <a:r>
              <a:rPr lang="en-GB" dirty="0"/>
              <a:t> user requirements</a:t>
            </a:r>
          </a:p>
          <a:p>
            <a:r>
              <a:rPr lang="en-GB" dirty="0">
                <a:latin typeface="+mj-lt"/>
              </a:rPr>
              <a:t>Deliberately using a wide range of data sources and types</a:t>
            </a:r>
          </a:p>
          <a:p>
            <a:pPr lvl="1"/>
            <a:r>
              <a:rPr lang="en-GB" dirty="0">
                <a:latin typeface="+mj-lt"/>
              </a:rPr>
              <a:t>Air pollution and health (NHS, Met Office and Defra)</a:t>
            </a:r>
          </a:p>
          <a:p>
            <a:pPr lvl="2"/>
            <a:r>
              <a:rPr lang="en-GB" dirty="0">
                <a:latin typeface="+mj-lt"/>
              </a:rPr>
              <a:t>along with a Trusted Research Environment</a:t>
            </a:r>
          </a:p>
          <a:p>
            <a:pPr lvl="1"/>
            <a:r>
              <a:rPr lang="en-GB" dirty="0">
                <a:latin typeface="+mj-lt"/>
              </a:rPr>
              <a:t>Housing and environmental constraints (DLUHC and Geospatial Commission)</a:t>
            </a:r>
          </a:p>
          <a:p>
            <a:pPr lvl="2"/>
            <a:r>
              <a:rPr lang="en-GB" dirty="0">
                <a:latin typeface="+mj-lt"/>
              </a:rPr>
              <a:t>modelling net zero implications, biodiversity net gain etc.</a:t>
            </a:r>
          </a:p>
          <a:p>
            <a:pPr lvl="1"/>
            <a:r>
              <a:rPr lang="en-GB" dirty="0">
                <a:latin typeface="+mj-lt"/>
              </a:rPr>
              <a:t>Flooding from rivers, tidal surges, sea level rise etc. (Defra, EA, SEPA, NRW, GAD, LAs)</a:t>
            </a:r>
          </a:p>
          <a:p>
            <a:pPr lvl="2"/>
            <a:r>
              <a:rPr lang="en-GB" dirty="0">
                <a:latin typeface="+mj-lt"/>
              </a:rPr>
              <a:t>impacts on coastal communities</a:t>
            </a:r>
          </a:p>
          <a:p>
            <a:pPr lvl="1"/>
            <a:r>
              <a:rPr lang="en-GB" dirty="0">
                <a:latin typeface="+mj-lt"/>
              </a:rPr>
              <a:t>Heat stress – reducing the impact of the urban heat island (DLUHC, DoT, Defra, EA, LAs)</a:t>
            </a:r>
          </a:p>
          <a:p>
            <a:pPr lvl="2"/>
            <a:r>
              <a:rPr lang="en-GB" dirty="0">
                <a:latin typeface="+mj-lt"/>
              </a:rPr>
              <a:t>Community Earth System Model (CESM) provides state-of-the-art computer simulations of Earth's past, present, and future climate states.</a:t>
            </a:r>
          </a:p>
          <a:p>
            <a:pPr lvl="2"/>
            <a:r>
              <a:rPr lang="en-GB" dirty="0">
                <a:latin typeface="+mj-lt"/>
              </a:rPr>
              <a:t>Run different scenarios and bringing in expertise from Turing Inst.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1E3C4-7CB0-1D83-1484-455D9003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3" y="130628"/>
            <a:ext cx="5834743" cy="579995"/>
          </a:xfrm>
        </p:spPr>
        <p:txBody>
          <a:bodyPr/>
          <a:lstStyle/>
          <a:p>
            <a:r>
              <a:rPr lang="en-GB" dirty="0"/>
              <a:t>Responding to user needs</a:t>
            </a:r>
          </a:p>
        </p:txBody>
      </p:sp>
    </p:spTree>
    <p:extLst>
      <p:ext uri="{BB962C8B-B14F-4D97-AF65-F5344CB8AC3E}">
        <p14:creationId xmlns:p14="http://schemas.microsoft.com/office/powerpoint/2010/main" val="241015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7E9D-BCCC-4A48-B77B-745381F1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63191"/>
            <a:ext cx="4142411" cy="964844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" panose="02000000000000000000" pitchFamily="2" charset="0"/>
              </a:rPr>
              <a:t>further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D088-1431-4DB6-BC36-5AA4EC3F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75475"/>
            <a:ext cx="4142411" cy="43253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+mj-lt"/>
                <a:ea typeface="Roboto" panose="02000000000000000000" pitchFamily="2" charset="0"/>
              </a:rPr>
              <a:t>Report from our user engagement workshops is now available from our website.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+mj-lt"/>
                <a:ea typeface="Roboto" panose="02000000000000000000" pitchFamily="2" charset="0"/>
              </a:rPr>
              <a:t>Online webinar with ODM on Mon 20</a:t>
            </a:r>
            <a:r>
              <a:rPr lang="en-GB" sz="2400" baseline="30000" dirty="0">
                <a:latin typeface="+mj-lt"/>
                <a:ea typeface="Roboto" panose="02000000000000000000" pitchFamily="2" charset="0"/>
              </a:rPr>
              <a:t>th</a:t>
            </a:r>
            <a:r>
              <a:rPr lang="en-GB" sz="2400" dirty="0">
                <a:latin typeface="+mj-lt"/>
                <a:ea typeface="Roboto" panose="02000000000000000000" pitchFamily="2" charset="0"/>
              </a:rPr>
              <a:t> Nov to delve deeper into user requirements</a:t>
            </a:r>
          </a:p>
          <a:p>
            <a:r>
              <a:rPr lang="en-GB" sz="2400" dirty="0">
                <a:latin typeface="+mj-lt"/>
              </a:rPr>
              <a:t>Get in touch and s</a:t>
            </a:r>
            <a:r>
              <a:rPr lang="en-GB" sz="2400" dirty="0">
                <a:latin typeface="+mj-lt"/>
                <a:ea typeface="Roboto" panose="02000000000000000000" pitchFamily="2" charset="0"/>
              </a:rPr>
              <a:t>ign-up for our newsletter</a:t>
            </a:r>
          </a:p>
          <a:p>
            <a:pPr marL="457189" lvl="1" indent="0">
              <a:buNone/>
            </a:pPr>
            <a:r>
              <a:rPr lang="en-GB" sz="16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http://www.digital-solutions.uk/</a:t>
            </a:r>
            <a:endParaRPr lang="en-GB" sz="1600" dirty="0">
              <a:latin typeface="+mj-lt"/>
            </a:endParaRPr>
          </a:p>
          <a:p>
            <a:endParaRPr lang="en-GB" sz="2400" dirty="0">
              <a:latin typeface="+mj-lt"/>
              <a:ea typeface="Roboto" panose="02000000000000000000" pitchFamily="2" charset="0"/>
            </a:endParaRPr>
          </a:p>
        </p:txBody>
      </p:sp>
      <p:pic>
        <p:nvPicPr>
          <p:cNvPr id="1026" name="Picture 2" descr="University of Manchester plots health tech institute - React News">
            <a:extLst>
              <a:ext uri="{FF2B5EF4-FFF2-40B4-BE49-F238E27FC236}">
                <a16:creationId xmlns:a16="http://schemas.microsoft.com/office/drawing/2014/main" id="{26BE6A3B-49EC-414F-ABB9-C9699651F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6" r="19057" b="1"/>
          <a:stretch/>
        </p:blipFill>
        <p:spPr bwMode="auto">
          <a:xfrm>
            <a:off x="4619543" y="10"/>
            <a:ext cx="7572457" cy="6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1E6A2F-91BF-41BD-BB1A-7FC095B37176}"/>
              </a:ext>
            </a:extLst>
          </p:cNvPr>
          <p:cNvSpPr txBox="1"/>
          <p:nvPr/>
        </p:nvSpPr>
        <p:spPr>
          <a:xfrm>
            <a:off x="744914" y="6488297"/>
            <a:ext cx="3778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cap="none" dirty="0">
                <a:solidFill>
                  <a:srgbClr val="6B2C91"/>
                </a:solidFill>
              </a:rPr>
              <a:t>@NERCdsh @gisplanner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BC5FE-4C81-772C-E663-8E319C9D72BF}"/>
              </a:ext>
            </a:extLst>
          </p:cNvPr>
          <p:cNvSpPr txBox="1"/>
          <p:nvPr/>
        </p:nvSpPr>
        <p:spPr>
          <a:xfrm>
            <a:off x="5033147" y="395720"/>
            <a:ext cx="3598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The Pankhurst Institute</a:t>
            </a:r>
          </a:p>
          <a:p>
            <a:r>
              <a:rPr lang="en-GB" sz="1400" dirty="0">
                <a:latin typeface="+mj-lt"/>
              </a:rPr>
              <a:t>Come and spend time working with us directly in our new home on Oxford Rd.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1BD42AF-5CC0-2C95-B72D-DA641448B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45" y="161720"/>
            <a:ext cx="988800" cy="46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25DF9-7EE2-4CDC-A3B6-18F347994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775" y="161785"/>
            <a:ext cx="1839826" cy="46787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D7FB03-D653-3F1E-7C72-CE46E6901C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5262503"/>
            <a:ext cx="1440000" cy="44167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ED8C283-7B6A-168F-AA47-FE108FD916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1832843"/>
            <a:ext cx="1440000" cy="242631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6C8AF9E-5CFA-2656-8224-3D3DBDB2F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4017544"/>
            <a:ext cx="1440000" cy="564438"/>
          </a:xfrm>
          <a:prstGeom prst="rect">
            <a:avLst/>
          </a:prstGeom>
        </p:spPr>
      </p:pic>
      <p:pic>
        <p:nvPicPr>
          <p:cNvPr id="12" name="Picture 11" descr="A picture containing text, plane, aircraft&#10;&#10;Description automatically generated">
            <a:extLst>
              <a:ext uri="{FF2B5EF4-FFF2-40B4-BE49-F238E27FC236}">
                <a16:creationId xmlns:a16="http://schemas.microsoft.com/office/drawing/2014/main" id="{234089AA-2ACA-07C4-6462-B04989817A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4686790"/>
            <a:ext cx="1440000" cy="470905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259D2B41-1332-7740-1DCB-12DF96C7BC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90" t="27691" b="29694"/>
          <a:stretch/>
        </p:blipFill>
        <p:spPr>
          <a:xfrm>
            <a:off x="10648939" y="3496191"/>
            <a:ext cx="1440000" cy="416545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B11F28A6-C4C5-3B8B-A171-2AF3A596BD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5808985"/>
            <a:ext cx="1440000" cy="503626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79939D0-4858-C4B5-77AA-BAB82C86F1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2121475"/>
            <a:ext cx="1440000" cy="126990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E196312A-7C1A-AED1-33FD-28E6955ECF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939" y="1542465"/>
            <a:ext cx="1440000" cy="18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DAD16-EDC2-EBC9-C707-03ECF2B84F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7656" y="196556"/>
            <a:ext cx="1104885" cy="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4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 bwMode="auto">
          <a:xfrm>
            <a:off x="240690" y="1632247"/>
            <a:ext cx="8322285" cy="3977978"/>
          </a:xfrm>
        </p:spPr>
        <p:txBody>
          <a:bodyPr vert="horz" lIns="90000" tIns="90000" rIns="90000" bIns="90000" rtlCol="0" anchor="t">
            <a:normAutofit fontScale="92500" lnSpcReduction="10000"/>
          </a:bodyPr>
          <a:lstStyle/>
          <a:p>
            <a:pPr>
              <a:defRPr/>
            </a:pPr>
            <a:r>
              <a:rPr lang="en-GB" dirty="0">
                <a:latin typeface="+mj-lt"/>
                <a:cs typeface="Arial"/>
              </a:rPr>
              <a:t>5 year £8m investment to build a UKRI ‘national facility’ – the Digital Solutions Hub – during phase 1</a:t>
            </a:r>
            <a:endParaRPr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  <a:cs typeface="Arial"/>
              </a:rPr>
              <a:t>NERC’s core focus is to work closely with stakeholders across the public / third sector and industry</a:t>
            </a:r>
            <a:endParaRPr dirty="0">
              <a:latin typeface="+mj-lt"/>
            </a:endParaRPr>
          </a:p>
          <a:p>
            <a:pPr lvl="1">
              <a:defRPr/>
            </a:pPr>
            <a:r>
              <a:rPr lang="en-GB" dirty="0">
                <a:latin typeface="+mj-lt"/>
                <a:cs typeface="Arial"/>
              </a:rPr>
              <a:t>plus those of you who are not environmental scientists in academia</a:t>
            </a:r>
            <a:endParaRPr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  <a:cs typeface="Arial"/>
              </a:rPr>
              <a:t>making NERC’s 40+ PBs data more discoverable to non-academic users</a:t>
            </a:r>
            <a:endParaRPr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  <a:cs typeface="Arial"/>
              </a:rPr>
              <a:t>to make better use of their data from the 5 data centres</a:t>
            </a:r>
            <a:endParaRPr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  <a:cs typeface="Arial"/>
              </a:rPr>
              <a:t>connecting with </a:t>
            </a:r>
            <a:r>
              <a:rPr lang="en-GB" b="1" dirty="0">
                <a:latin typeface="+mj-lt"/>
                <a:cs typeface="Arial"/>
              </a:rPr>
              <a:t>social</a:t>
            </a:r>
            <a:r>
              <a:rPr lang="en-GB" dirty="0">
                <a:latin typeface="+mj-lt"/>
                <a:cs typeface="Arial"/>
              </a:rPr>
              <a:t>, </a:t>
            </a:r>
            <a:r>
              <a:rPr lang="en-GB" b="1" dirty="0">
                <a:latin typeface="+mj-lt"/>
                <a:cs typeface="Arial"/>
              </a:rPr>
              <a:t>economic</a:t>
            </a:r>
            <a:r>
              <a:rPr lang="en-GB" dirty="0">
                <a:latin typeface="+mj-lt"/>
                <a:cs typeface="Arial"/>
              </a:rPr>
              <a:t>, </a:t>
            </a:r>
            <a:r>
              <a:rPr lang="en-GB" b="1" dirty="0">
                <a:latin typeface="+mj-lt"/>
                <a:cs typeface="Arial"/>
              </a:rPr>
              <a:t>health</a:t>
            </a:r>
            <a:r>
              <a:rPr lang="en-GB" dirty="0">
                <a:latin typeface="+mj-lt"/>
                <a:cs typeface="Arial"/>
              </a:rPr>
              <a:t> and other </a:t>
            </a:r>
            <a:r>
              <a:rPr lang="en-GB" b="1" dirty="0">
                <a:latin typeface="+mj-lt"/>
                <a:cs typeface="Arial"/>
              </a:rPr>
              <a:t>environmental</a:t>
            </a:r>
            <a:r>
              <a:rPr lang="en-GB" dirty="0">
                <a:latin typeface="+mj-lt"/>
                <a:cs typeface="Arial"/>
              </a:rPr>
              <a:t> data across the </a:t>
            </a:r>
            <a:r>
              <a:rPr lang="en-GB" b="1" dirty="0">
                <a:latin typeface="+mj-lt"/>
                <a:cs typeface="Arial"/>
              </a:rPr>
              <a:t>whole of the UK</a:t>
            </a:r>
            <a:endParaRPr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  <a:cs typeface="Arial"/>
              </a:rPr>
              <a:t>integrated with </a:t>
            </a:r>
            <a:r>
              <a:rPr lang="en-GB" b="1" dirty="0">
                <a:latin typeface="+mj-lt"/>
                <a:cs typeface="Arial"/>
              </a:rPr>
              <a:t>JASMIN</a:t>
            </a:r>
            <a:r>
              <a:rPr lang="en-GB" dirty="0">
                <a:latin typeface="+mj-lt"/>
                <a:cs typeface="Arial"/>
              </a:rPr>
              <a:t> for analytics and modelling</a:t>
            </a:r>
          </a:p>
          <a:p>
            <a:pPr>
              <a:defRPr/>
            </a:pPr>
            <a:r>
              <a:rPr lang="en-GB" dirty="0">
                <a:latin typeface="+mj-lt"/>
              </a:rPr>
              <a:t>Post 2025 – phase 2 funding </a:t>
            </a:r>
            <a:endParaRPr lang="en-GB" dirty="0">
              <a:latin typeface="+mj-lt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b="1" dirty="0"/>
              <a:t>NERC Digital Solutions Programme</a:t>
            </a:r>
            <a:endParaRPr lang="en-GB" dirty="0"/>
          </a:p>
        </p:txBody>
      </p:sp>
      <p:pic>
        <p:nvPicPr>
          <p:cNvPr id="5" name="Picture 4" descr="Graphical user interface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26480" y="5796104"/>
            <a:ext cx="1982118" cy="46800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55012" y="5796104"/>
            <a:ext cx="1125002" cy="468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6835" y="5796104"/>
            <a:ext cx="1752508" cy="468000"/>
          </a:xfrm>
          <a:prstGeom prst="rect">
            <a:avLst/>
          </a:prstGeom>
        </p:spPr>
      </p:pic>
      <p:pic>
        <p:nvPicPr>
          <p:cNvPr id="8" name="Picture 2" descr="British Antarctic Survey | jobs.ac.u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81"/>
          <a:stretch/>
        </p:blipFill>
        <p:spPr bwMode="auto">
          <a:xfrm>
            <a:off x="4185735" y="5796104"/>
            <a:ext cx="1692140" cy="468000"/>
          </a:xfrm>
          <a:prstGeom prst="rect">
            <a:avLst/>
          </a:prstGeom>
          <a:noFill/>
        </p:spPr>
      </p:pic>
      <p:pic>
        <p:nvPicPr>
          <p:cNvPr id="9" name="Picture 4" descr="BRITISH OCEANOGRAPHIC DATA CENTRE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157151" y="5796104"/>
            <a:ext cx="2010666" cy="468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307375" y="774736"/>
            <a:ext cx="2741749" cy="1444589"/>
          </a:xfrm>
          <a:custGeom>
            <a:avLst/>
            <a:gdLst/>
            <a:ahLst/>
            <a:cxnLst/>
            <a:rect l="l" t="t" r="r" b="b"/>
            <a:pathLst>
              <a:path w="3255014" h="1715021" extrusionOk="0">
                <a:moveTo>
                  <a:pt x="703" y="0"/>
                </a:moveTo>
                <a:lnTo>
                  <a:pt x="3255014" y="0"/>
                </a:lnTo>
                <a:lnTo>
                  <a:pt x="3255014" y="1715021"/>
                </a:lnTo>
                <a:lnTo>
                  <a:pt x="20680" y="1715021"/>
                </a:lnTo>
                <a:lnTo>
                  <a:pt x="27488" y="1676166"/>
                </a:lnTo>
                <a:cubicBezTo>
                  <a:pt x="30060" y="1660248"/>
                  <a:pt x="32104" y="1646802"/>
                  <a:pt x="33656" y="1637755"/>
                </a:cubicBezTo>
                <a:cubicBezTo>
                  <a:pt x="39029" y="1635240"/>
                  <a:pt x="39060" y="1630227"/>
                  <a:pt x="36785" y="1620849"/>
                </a:cubicBezTo>
                <a:cubicBezTo>
                  <a:pt x="38105" y="1551256"/>
                  <a:pt x="100227" y="1472104"/>
                  <a:pt x="76656" y="1455842"/>
                </a:cubicBezTo>
                <a:cubicBezTo>
                  <a:pt x="77016" y="1439452"/>
                  <a:pt x="56490" y="1383714"/>
                  <a:pt x="62616" y="1345149"/>
                </a:cubicBezTo>
                <a:cubicBezTo>
                  <a:pt x="75519" y="1331119"/>
                  <a:pt x="65286" y="1248289"/>
                  <a:pt x="66967" y="1229214"/>
                </a:cubicBezTo>
                <a:cubicBezTo>
                  <a:pt x="75027" y="1226771"/>
                  <a:pt x="69197" y="1193906"/>
                  <a:pt x="80884" y="1198474"/>
                </a:cubicBezTo>
                <a:cubicBezTo>
                  <a:pt x="85953" y="1195255"/>
                  <a:pt x="86179" y="1185792"/>
                  <a:pt x="81857" y="1180728"/>
                </a:cubicBezTo>
                <a:cubicBezTo>
                  <a:pt x="83204" y="1169547"/>
                  <a:pt x="89262" y="1163440"/>
                  <a:pt x="82257" y="1151133"/>
                </a:cubicBezTo>
                <a:cubicBezTo>
                  <a:pt x="83837" y="1135715"/>
                  <a:pt x="101636" y="1122513"/>
                  <a:pt x="90618" y="1108407"/>
                </a:cubicBezTo>
                <a:cubicBezTo>
                  <a:pt x="108621" y="1097725"/>
                  <a:pt x="92049" y="1049300"/>
                  <a:pt x="95940" y="1018477"/>
                </a:cubicBezTo>
                <a:cubicBezTo>
                  <a:pt x="114997" y="965378"/>
                  <a:pt x="94883" y="900337"/>
                  <a:pt x="128252" y="875323"/>
                </a:cubicBezTo>
                <a:cubicBezTo>
                  <a:pt x="120042" y="819830"/>
                  <a:pt x="132154" y="777393"/>
                  <a:pt x="134499" y="734639"/>
                </a:cubicBezTo>
                <a:cubicBezTo>
                  <a:pt x="138830" y="715422"/>
                  <a:pt x="127012" y="702516"/>
                  <a:pt x="137671" y="686595"/>
                </a:cubicBezTo>
                <a:cubicBezTo>
                  <a:pt x="135031" y="648181"/>
                  <a:pt x="154500" y="566929"/>
                  <a:pt x="118662" y="504151"/>
                </a:cubicBezTo>
                <a:lnTo>
                  <a:pt x="70076" y="334867"/>
                </a:lnTo>
                <a:cubicBezTo>
                  <a:pt x="53138" y="284991"/>
                  <a:pt x="46242" y="268345"/>
                  <a:pt x="38295" y="239789"/>
                </a:cubicBezTo>
                <a:cubicBezTo>
                  <a:pt x="35440" y="214890"/>
                  <a:pt x="43757" y="197719"/>
                  <a:pt x="36565" y="163529"/>
                </a:cubicBezTo>
                <a:cubicBezTo>
                  <a:pt x="37934" y="145766"/>
                  <a:pt x="25190" y="110716"/>
                  <a:pt x="25258" y="98318"/>
                </a:cubicBezTo>
                <a:cubicBezTo>
                  <a:pt x="23374" y="99154"/>
                  <a:pt x="21566" y="92403"/>
                  <a:pt x="22800" y="89141"/>
                </a:cubicBezTo>
                <a:cubicBezTo>
                  <a:pt x="22768" y="32571"/>
                  <a:pt x="9002" y="70779"/>
                  <a:pt x="15482" y="33826"/>
                </a:cubicBezTo>
                <a:cubicBezTo>
                  <a:pt x="15094" y="16959"/>
                  <a:pt x="2812" y="18391"/>
                  <a:pt x="0" y="8846"/>
                </a:cubicBez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9802406" y="2274953"/>
            <a:ext cx="2313392" cy="1190624"/>
          </a:xfrm>
          <a:custGeom>
            <a:avLst/>
            <a:gdLst/>
            <a:ahLst/>
            <a:cxnLst/>
            <a:rect l="l" t="t" r="r" b="b"/>
            <a:pathLst>
              <a:path w="3405012" h="1752443" extrusionOk="0">
                <a:moveTo>
                  <a:pt x="0" y="0"/>
                </a:moveTo>
                <a:lnTo>
                  <a:pt x="3405012" y="0"/>
                </a:lnTo>
                <a:lnTo>
                  <a:pt x="3405012" y="1752443"/>
                </a:lnTo>
                <a:lnTo>
                  <a:pt x="150701" y="1752443"/>
                </a:lnTo>
                <a:lnTo>
                  <a:pt x="151133" y="1747002"/>
                </a:lnTo>
                <a:cubicBezTo>
                  <a:pt x="148082" y="1720397"/>
                  <a:pt x="138162" y="1706976"/>
                  <a:pt x="141124" y="1679782"/>
                </a:cubicBezTo>
                <a:cubicBezTo>
                  <a:pt x="138233" y="1654888"/>
                  <a:pt x="132497" y="1634841"/>
                  <a:pt x="132620" y="1612573"/>
                </a:cubicBezTo>
                <a:cubicBezTo>
                  <a:pt x="129044" y="1605219"/>
                  <a:pt x="127104" y="1597620"/>
                  <a:pt x="130223" y="1587920"/>
                </a:cubicBezTo>
                <a:lnTo>
                  <a:pt x="118649" y="1517306"/>
                </a:lnTo>
                <a:cubicBezTo>
                  <a:pt x="118727" y="1504116"/>
                  <a:pt x="126587" y="1522582"/>
                  <a:pt x="125184" y="1510721"/>
                </a:cubicBezTo>
                <a:cubicBezTo>
                  <a:pt x="120254" y="1500337"/>
                  <a:pt x="128918" y="1494774"/>
                  <a:pt x="123286" y="1484337"/>
                </a:cubicBezTo>
                <a:cubicBezTo>
                  <a:pt x="117384" y="1492089"/>
                  <a:pt x="120076" y="1448204"/>
                  <a:pt x="114286" y="1451361"/>
                </a:cubicBezTo>
                <a:cubicBezTo>
                  <a:pt x="120422" y="1434659"/>
                  <a:pt x="109532" y="1426428"/>
                  <a:pt x="109458" y="1410107"/>
                </a:cubicBezTo>
                <a:cubicBezTo>
                  <a:pt x="111304" y="1401070"/>
                  <a:pt x="116414" y="1379312"/>
                  <a:pt x="111952" y="1374933"/>
                </a:cubicBezTo>
                <a:cubicBezTo>
                  <a:pt x="121247" y="1332742"/>
                  <a:pt x="111990" y="1355376"/>
                  <a:pt x="112507" y="1321763"/>
                </a:cubicBezTo>
                <a:cubicBezTo>
                  <a:pt x="114038" y="1292024"/>
                  <a:pt x="104680" y="1296583"/>
                  <a:pt x="114684" y="1261703"/>
                </a:cubicBezTo>
                <a:cubicBezTo>
                  <a:pt x="117951" y="1254272"/>
                  <a:pt x="117538" y="1242085"/>
                  <a:pt x="113764" y="1234482"/>
                </a:cubicBezTo>
                <a:cubicBezTo>
                  <a:pt x="113115" y="1233173"/>
                  <a:pt x="112388" y="1232054"/>
                  <a:pt x="111607" y="1231156"/>
                </a:cubicBezTo>
                <a:cubicBezTo>
                  <a:pt x="119170" y="1209268"/>
                  <a:pt x="112520" y="1202536"/>
                  <a:pt x="118230" y="1191103"/>
                </a:cubicBezTo>
                <a:cubicBezTo>
                  <a:pt x="116952" y="1164152"/>
                  <a:pt x="106928" y="1147748"/>
                  <a:pt x="111866" y="1137301"/>
                </a:cubicBezTo>
                <a:cubicBezTo>
                  <a:pt x="109070" y="1117917"/>
                  <a:pt x="103766" y="1087902"/>
                  <a:pt x="101461" y="1074796"/>
                </a:cubicBezTo>
                <a:cubicBezTo>
                  <a:pt x="97539" y="1071283"/>
                  <a:pt x="98827" y="1064698"/>
                  <a:pt x="98024" y="1058665"/>
                </a:cubicBezTo>
                <a:cubicBezTo>
                  <a:pt x="94360" y="1052587"/>
                  <a:pt x="94092" y="1024379"/>
                  <a:pt x="95922" y="1015662"/>
                </a:cubicBezTo>
                <a:lnTo>
                  <a:pt x="91333" y="988711"/>
                </a:lnTo>
                <a:cubicBezTo>
                  <a:pt x="98562" y="941987"/>
                  <a:pt x="70330" y="921576"/>
                  <a:pt x="96654" y="884719"/>
                </a:cubicBezTo>
                <a:cubicBezTo>
                  <a:pt x="96548" y="867680"/>
                  <a:pt x="88256" y="880245"/>
                  <a:pt x="88150" y="863206"/>
                </a:cubicBezTo>
                <a:cubicBezTo>
                  <a:pt x="84996" y="840798"/>
                  <a:pt x="96332" y="851480"/>
                  <a:pt x="83698" y="830894"/>
                </a:cubicBezTo>
                <a:cubicBezTo>
                  <a:pt x="86835" y="790339"/>
                  <a:pt x="74016" y="769075"/>
                  <a:pt x="83164" y="732509"/>
                </a:cubicBezTo>
                <a:cubicBezTo>
                  <a:pt x="78466" y="739607"/>
                  <a:pt x="78936" y="653434"/>
                  <a:pt x="79811" y="641624"/>
                </a:cubicBezTo>
                <a:cubicBezTo>
                  <a:pt x="79592" y="616474"/>
                  <a:pt x="81385" y="589914"/>
                  <a:pt x="81852" y="551694"/>
                </a:cubicBezTo>
                <a:cubicBezTo>
                  <a:pt x="78871" y="517898"/>
                  <a:pt x="88476" y="533562"/>
                  <a:pt x="78257" y="503221"/>
                </a:cubicBezTo>
                <a:cubicBezTo>
                  <a:pt x="78107" y="484544"/>
                  <a:pt x="80125" y="442761"/>
                  <a:pt x="80950" y="439631"/>
                </a:cubicBezTo>
                <a:lnTo>
                  <a:pt x="80482" y="438394"/>
                </a:lnTo>
                <a:cubicBezTo>
                  <a:pt x="79478" y="432938"/>
                  <a:pt x="79723" y="429594"/>
                  <a:pt x="80521" y="427195"/>
                </a:cubicBezTo>
                <a:lnTo>
                  <a:pt x="81904" y="424907"/>
                </a:lnTo>
                <a:cubicBezTo>
                  <a:pt x="82057" y="422363"/>
                  <a:pt x="82210" y="419819"/>
                  <a:pt x="82363" y="417275"/>
                </a:cubicBezTo>
                <a:lnTo>
                  <a:pt x="84426" y="402379"/>
                </a:lnTo>
                <a:lnTo>
                  <a:pt x="83723" y="399462"/>
                </a:lnTo>
                <a:lnTo>
                  <a:pt x="85140" y="376794"/>
                </a:lnTo>
                <a:lnTo>
                  <a:pt x="84643" y="376419"/>
                </a:lnTo>
                <a:cubicBezTo>
                  <a:pt x="83560" y="375065"/>
                  <a:pt x="82822" y="373090"/>
                  <a:pt x="82783" y="369762"/>
                </a:cubicBezTo>
                <a:cubicBezTo>
                  <a:pt x="75270" y="373969"/>
                  <a:pt x="79859" y="367360"/>
                  <a:pt x="80411" y="357178"/>
                </a:cubicBezTo>
                <a:cubicBezTo>
                  <a:pt x="68864" y="361439"/>
                  <a:pt x="75006" y="333058"/>
                  <a:pt x="68544" y="327402"/>
                </a:cubicBezTo>
                <a:cubicBezTo>
                  <a:pt x="69211" y="319824"/>
                  <a:pt x="69703" y="311889"/>
                  <a:pt x="69965" y="303760"/>
                </a:cubicBezTo>
                <a:cubicBezTo>
                  <a:pt x="69966" y="302159"/>
                  <a:pt x="69968" y="300559"/>
                  <a:pt x="69969" y="298958"/>
                </a:cubicBezTo>
                <a:lnTo>
                  <a:pt x="69852" y="298844"/>
                </a:lnTo>
                <a:cubicBezTo>
                  <a:pt x="69606" y="297762"/>
                  <a:pt x="69513" y="296167"/>
                  <a:pt x="69626" y="293743"/>
                </a:cubicBezTo>
                <a:lnTo>
                  <a:pt x="69977" y="290202"/>
                </a:lnTo>
                <a:lnTo>
                  <a:pt x="69984" y="280887"/>
                </a:lnTo>
                <a:lnTo>
                  <a:pt x="69214" y="277557"/>
                </a:lnTo>
                <a:cubicBezTo>
                  <a:pt x="64253" y="266466"/>
                  <a:pt x="49047" y="274944"/>
                  <a:pt x="54630" y="251845"/>
                </a:cubicBezTo>
                <a:cubicBezTo>
                  <a:pt x="50339" y="228523"/>
                  <a:pt x="39950" y="218978"/>
                  <a:pt x="41532" y="193531"/>
                </a:cubicBezTo>
                <a:cubicBezTo>
                  <a:pt x="37482" y="171719"/>
                  <a:pt x="30875" y="155057"/>
                  <a:pt x="29911" y="134827"/>
                </a:cubicBezTo>
                <a:cubicBezTo>
                  <a:pt x="26044" y="129106"/>
                  <a:pt x="23769" y="122729"/>
                  <a:pt x="26358" y="113105"/>
                </a:cubicBezTo>
                <a:cubicBezTo>
                  <a:pt x="21488" y="93532"/>
                  <a:pt x="15187" y="92470"/>
                  <a:pt x="17140" y="76451"/>
                </a:cubicBezTo>
                <a:cubicBezTo>
                  <a:pt x="6336" y="71246"/>
                  <a:pt x="9567" y="68160"/>
                  <a:pt x="11130" y="60946"/>
                </a:cubicBezTo>
                <a:cubicBezTo>
                  <a:pt x="11146" y="60646"/>
                  <a:pt x="11160" y="60347"/>
                  <a:pt x="11175" y="60047"/>
                </a:cubicBezTo>
                <a:lnTo>
                  <a:pt x="9643" y="59374"/>
                </a:lnTo>
                <a:lnTo>
                  <a:pt x="8490" y="56536"/>
                </a:lnTo>
                <a:lnTo>
                  <a:pt x="7301" y="47381"/>
                </a:lnTo>
                <a:cubicBezTo>
                  <a:pt x="7260" y="46156"/>
                  <a:pt x="7219" y="44931"/>
                  <a:pt x="7178" y="43706"/>
                </a:cubicBezTo>
                <a:cubicBezTo>
                  <a:pt x="6973" y="41260"/>
                  <a:pt x="6682" y="39746"/>
                  <a:pt x="6309" y="38823"/>
                </a:cubicBezTo>
                <a:cubicBezTo>
                  <a:pt x="6268" y="38807"/>
                  <a:pt x="6228" y="38790"/>
                  <a:pt x="6186" y="38775"/>
                </a:cubicBezTo>
                <a:lnTo>
                  <a:pt x="5573" y="34055"/>
                </a:lnTo>
                <a:cubicBezTo>
                  <a:pt x="4775" y="25924"/>
                  <a:pt x="4222" y="17849"/>
                  <a:pt x="3878" y="10032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A513-8A00-E907-D637-5E181FE6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67" y="989372"/>
            <a:ext cx="4694298" cy="710624"/>
          </a:xfrm>
        </p:spPr>
        <p:txBody>
          <a:bodyPr/>
          <a:lstStyle/>
          <a:p>
            <a:r>
              <a:rPr lang="en-GB" dirty="0"/>
              <a:t>Overall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1007-AAA0-F4A4-65CE-1DE7C36A39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667" y="1956622"/>
            <a:ext cx="5011097" cy="2022112"/>
          </a:xfrm>
        </p:spPr>
        <p:txBody>
          <a:bodyPr/>
          <a:lstStyle/>
          <a:p>
            <a:r>
              <a:rPr lang="en-GB" sz="2000" dirty="0">
                <a:latin typeface="+mj-lt"/>
              </a:rPr>
              <a:t>Build it and they will come.</a:t>
            </a:r>
          </a:p>
          <a:p>
            <a:r>
              <a:rPr lang="en-GB" sz="2000" dirty="0">
                <a:latin typeface="+mj-lt"/>
              </a:rPr>
              <a:t>No, no, no.</a:t>
            </a:r>
          </a:p>
          <a:p>
            <a:r>
              <a:rPr lang="en-GB" sz="2000" dirty="0">
                <a:latin typeface="+mj-lt"/>
              </a:rPr>
              <a:t>So, you spent 4 years building this thing, it’s great it can do A, B and C but we also want it to do X, Y and Z !</a:t>
            </a:r>
          </a:p>
        </p:txBody>
      </p:sp>
      <p:pic>
        <p:nvPicPr>
          <p:cNvPr id="5" name="Picture 2" descr="If You Build It...">
            <a:extLst>
              <a:ext uri="{FF2B5EF4-FFF2-40B4-BE49-F238E27FC236}">
                <a16:creationId xmlns:a16="http://schemas.microsoft.com/office/drawing/2014/main" id="{0BF9E432-8DF1-73F4-7653-70E2B84A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582" y="950031"/>
            <a:ext cx="5310751" cy="29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68AEEB2-7346-8378-F9E6-C47EFF3A5543}"/>
              </a:ext>
            </a:extLst>
          </p:cNvPr>
          <p:cNvGrpSpPr/>
          <p:nvPr/>
        </p:nvGrpSpPr>
        <p:grpSpPr>
          <a:xfrm>
            <a:off x="1076827" y="3770116"/>
            <a:ext cx="5019173" cy="2681530"/>
            <a:chOff x="1033227" y="4114245"/>
            <a:chExt cx="5019173" cy="268153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3FCFF04-8F52-F841-11EB-0DF4D856C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732" y="4114245"/>
              <a:ext cx="134833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Cloud Computing with solid fill">
              <a:extLst>
                <a:ext uri="{FF2B5EF4-FFF2-40B4-BE49-F238E27FC236}">
                  <a16:creationId xmlns:a16="http://schemas.microsoft.com/office/drawing/2014/main" id="{69981B50-4AD8-5D2B-6FDF-D44641328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44984" y="5511188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Database with solid fill">
              <a:extLst>
                <a:ext uri="{FF2B5EF4-FFF2-40B4-BE49-F238E27FC236}">
                  <a16:creationId xmlns:a16="http://schemas.microsoft.com/office/drawing/2014/main" id="{38E7F137-1F58-E238-17F3-3A712FA10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4935" y="5847263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Influencer with solid fill">
              <a:extLst>
                <a:ext uri="{FF2B5EF4-FFF2-40B4-BE49-F238E27FC236}">
                  <a16:creationId xmlns:a16="http://schemas.microsoft.com/office/drawing/2014/main" id="{B2765F9F-5631-9644-EBF9-D2D5BE45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7343" y="5068259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Hierarchy with solid fill">
              <a:extLst>
                <a:ext uri="{FF2B5EF4-FFF2-40B4-BE49-F238E27FC236}">
                  <a16:creationId xmlns:a16="http://schemas.microsoft.com/office/drawing/2014/main" id="{8F04CE63-9705-3922-6D10-950C18F21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3964" y="5768160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Internet Of Things with solid fill">
              <a:extLst>
                <a:ext uri="{FF2B5EF4-FFF2-40B4-BE49-F238E27FC236}">
                  <a16:creationId xmlns:a16="http://schemas.microsoft.com/office/drawing/2014/main" id="{95101332-B5FC-4287-0A88-3E905330B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74661" y="5847263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Cmd Terminal with solid fill">
              <a:extLst>
                <a:ext uri="{FF2B5EF4-FFF2-40B4-BE49-F238E27FC236}">
                  <a16:creationId xmlns:a16="http://schemas.microsoft.com/office/drawing/2014/main" id="{76BA006F-2083-794D-0F3E-E30B93420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38000" y="501433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Map with pin with solid fill">
              <a:extLst>
                <a:ext uri="{FF2B5EF4-FFF2-40B4-BE49-F238E27FC236}">
                  <a16:creationId xmlns:a16="http://schemas.microsoft.com/office/drawing/2014/main" id="{1849E345-8B69-44AA-F521-9B76769C9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35630" y="509315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arehouse with solid fill">
              <a:extLst>
                <a:ext uri="{FF2B5EF4-FFF2-40B4-BE49-F238E27FC236}">
                  <a16:creationId xmlns:a16="http://schemas.microsoft.com/office/drawing/2014/main" id="{3F2E8254-FDB7-844C-FDC4-E5CFFE5F9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779841" y="431480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Person eating with solid fill">
              <a:extLst>
                <a:ext uri="{FF2B5EF4-FFF2-40B4-BE49-F238E27FC236}">
                  <a16:creationId xmlns:a16="http://schemas.microsoft.com/office/drawing/2014/main" id="{E9702DA3-FEED-9A67-178E-FC405066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33227" y="588137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Database with solid fill">
              <a:extLst>
                <a:ext uri="{FF2B5EF4-FFF2-40B4-BE49-F238E27FC236}">
                  <a16:creationId xmlns:a16="http://schemas.microsoft.com/office/drawing/2014/main" id="{0ABB8E06-9CEB-5234-D22D-B5DC6A49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13699" y="479008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46D77F85-2C7E-7949-23EE-FF5C1FF88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6364" y="503195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A1063152-8FF7-43DD-60C4-75FA8B52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37407" y="585934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19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Picture 2" descr="Home - DARE UK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509323" y="1833506"/>
            <a:ext cx="1382817" cy="72031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675750" y="3648366"/>
            <a:ext cx="2857500" cy="1466849"/>
          </a:xfrm>
          <a:prstGeom prst="rect">
            <a:avLst/>
          </a:prstGeom>
          <a:noFill/>
        </p:spPr>
      </p:pic>
      <p:pic>
        <p:nvPicPr>
          <p:cNvPr id="19" name="Picture 2" descr="National landlord register takes latest step towards going live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409990" y="3056353"/>
            <a:ext cx="3002745" cy="92612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749892" y="96250"/>
            <a:ext cx="1309082" cy="1023063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2654" y="1138424"/>
            <a:ext cx="1550661" cy="872247"/>
          </a:xfrm>
          <a:prstGeom prst="rect">
            <a:avLst/>
          </a:prstGeom>
          <a:noFill/>
        </p:spPr>
      </p:pic>
      <p:pic>
        <p:nvPicPr>
          <p:cNvPr id="5" name="Picture 8" descr="Health and Safety Executive - Wikipedia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0156862" y="960249"/>
            <a:ext cx="1958194" cy="1974229"/>
          </a:xfrm>
          <a:prstGeom prst="rect">
            <a:avLst/>
          </a:prstGeom>
          <a:noFill/>
        </p:spPr>
      </p:pic>
      <p:pic>
        <p:nvPicPr>
          <p:cNvPr id="6" name="Picture 10" descr="Scottish Environment Protection Agency (SEPA) | Organisations |  tellmescotland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7762875" y="3463819"/>
            <a:ext cx="1880497" cy="1178622"/>
          </a:xfrm>
          <a:prstGeom prst="rect">
            <a:avLst/>
          </a:prstGeom>
          <a:noFill/>
        </p:spPr>
      </p:pic>
      <p:pic>
        <p:nvPicPr>
          <p:cNvPr id="7" name="Picture 12" descr="Natural Resources Wales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4474369" y="96250"/>
            <a:ext cx="2771775" cy="1657350"/>
          </a:xfrm>
          <a:prstGeom prst="rect">
            <a:avLst/>
          </a:prstGeom>
          <a:noFill/>
        </p:spPr>
      </p:pic>
      <p:pic>
        <p:nvPicPr>
          <p:cNvPr id="8" name="Picture 14" descr="DAERA Review of AFBI | Agri-Food and Biosciences Institute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3817283" y="5553665"/>
            <a:ext cx="3686175" cy="1247775"/>
          </a:xfrm>
          <a:prstGeom prst="rect">
            <a:avLst/>
          </a:prstGeom>
          <a:noFill/>
        </p:spPr>
      </p:pic>
      <p:pic>
        <p:nvPicPr>
          <p:cNvPr id="9" name="Picture 16" descr="Government Actuary's Department - Wikipedia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9915394" y="3077276"/>
            <a:ext cx="2219325" cy="1905000"/>
          </a:xfrm>
          <a:prstGeom prst="rect">
            <a:avLst/>
          </a:prstGeom>
          <a:noFill/>
        </p:spPr>
      </p:pic>
      <p:pic>
        <p:nvPicPr>
          <p:cNvPr id="10" name="Picture 18" descr="Bat licensing at Jones Hill Wood - Natural England"/>
          <p:cNvPicPr>
            <a:picLocks noChangeAspect="1" noChangeArrowheads="1"/>
          </p:cNvPicPr>
          <p:nvPr/>
        </p:nvPicPr>
        <p:blipFill>
          <a:blip r:embed="rId13"/>
          <a:stretch/>
        </p:blipFill>
        <p:spPr bwMode="auto">
          <a:xfrm>
            <a:off x="7847888" y="4963115"/>
            <a:ext cx="1838325" cy="1838325"/>
          </a:xfrm>
          <a:prstGeom prst="rect">
            <a:avLst/>
          </a:prstGeom>
          <a:noFill/>
        </p:spPr>
      </p:pic>
      <p:pic>
        <p:nvPicPr>
          <p:cNvPr id="11" name="Picture 20" descr="NHS Scotland - Wikipedia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>
            <a:off x="109109" y="3813181"/>
            <a:ext cx="2340000" cy="1537223"/>
          </a:xfrm>
          <a:prstGeom prst="rect">
            <a:avLst/>
          </a:prstGeom>
          <a:noFill/>
        </p:spPr>
      </p:pic>
      <p:pic>
        <p:nvPicPr>
          <p:cNvPr id="12" name="Picture 22" descr="NHS England - Wikipedia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109109" y="96250"/>
            <a:ext cx="2340000" cy="1830484"/>
          </a:xfrm>
          <a:prstGeom prst="rect">
            <a:avLst/>
          </a:prstGeom>
          <a:noFill/>
        </p:spPr>
      </p:pic>
      <p:pic>
        <p:nvPicPr>
          <p:cNvPr id="13" name="Picture 24" descr="Office for Health Improvement and Disparities - Wikipedia"/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109109" y="1986118"/>
            <a:ext cx="2340000" cy="1671429"/>
          </a:xfrm>
          <a:prstGeom prst="rect">
            <a:avLst/>
          </a:prstGeom>
          <a:noFill/>
        </p:spPr>
      </p:pic>
      <p:pic>
        <p:nvPicPr>
          <p:cNvPr id="14" name="Picture 26" descr="Public Health Scotland - Wikipedia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109109" y="5506040"/>
            <a:ext cx="3562350" cy="1295400"/>
          </a:xfrm>
          <a:prstGeom prst="rect">
            <a:avLst/>
          </a:prstGeom>
          <a:noFill/>
        </p:spPr>
      </p:pic>
      <p:pic>
        <p:nvPicPr>
          <p:cNvPr id="15" name="Picture 28" descr="Health Data Research UK – Wellcome Sanger Institut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11" b="24444"/>
          <a:stretch/>
        </p:blipFill>
        <p:spPr bwMode="auto">
          <a:xfrm>
            <a:off x="2640048" y="1274254"/>
            <a:ext cx="1714500" cy="1074033"/>
          </a:xfrm>
          <a:prstGeom prst="rect">
            <a:avLst/>
          </a:prstGeom>
          <a:noFill/>
        </p:spPr>
      </p:pic>
      <p:pic>
        <p:nvPicPr>
          <p:cNvPr id="16" name="Picture 30" descr="Home - Office for National Statistics"/>
          <p:cNvPicPr>
            <a:picLocks noChangeAspect="1" noChangeArrowheads="1"/>
          </p:cNvPicPr>
          <p:nvPr/>
        </p:nvPicPr>
        <p:blipFill>
          <a:blip r:embed="rId19"/>
          <a:stretch/>
        </p:blipFill>
        <p:spPr bwMode="auto">
          <a:xfrm>
            <a:off x="7524006" y="78833"/>
            <a:ext cx="4591050" cy="904875"/>
          </a:xfrm>
          <a:prstGeom prst="rect">
            <a:avLst/>
          </a:prstGeom>
          <a:noFill/>
        </p:spPr>
      </p:pic>
      <p:pic>
        <p:nvPicPr>
          <p:cNvPr id="17" name="Picture 32" descr="Ordnance Survey | Official Mapping Partner for Top 100 Walks | The Outdoor  Guide"/>
          <p:cNvPicPr>
            <a:picLocks noChangeAspect="1" noChangeArrowheads="1"/>
          </p:cNvPicPr>
          <p:nvPr/>
        </p:nvPicPr>
        <p:blipFill>
          <a:blip r:embed="rId20"/>
          <a:stretch/>
        </p:blipFill>
        <p:spPr bwMode="auto">
          <a:xfrm>
            <a:off x="10019556" y="5086940"/>
            <a:ext cx="2095500" cy="1714500"/>
          </a:xfrm>
          <a:prstGeom prst="rect">
            <a:avLst/>
          </a:prstGeom>
          <a:noFill/>
        </p:spPr>
      </p:pic>
      <p:pic>
        <p:nvPicPr>
          <p:cNvPr id="5122" name="Picture 2" descr="People | corecities.com"/>
          <p:cNvPicPr>
            <a:picLocks noChangeAspect="1" noChangeArrowheads="1"/>
          </p:cNvPicPr>
          <p:nvPr/>
        </p:nvPicPr>
        <p:blipFill>
          <a:blip r:embed="rId21"/>
          <a:stretch/>
        </p:blipFill>
        <p:spPr bwMode="auto">
          <a:xfrm>
            <a:off x="2707623" y="2503782"/>
            <a:ext cx="1611048" cy="1074032"/>
          </a:xfrm>
          <a:prstGeom prst="rect">
            <a:avLst/>
          </a:prstGeom>
          <a:noFill/>
        </p:spPr>
      </p:pic>
      <p:pic>
        <p:nvPicPr>
          <p:cNvPr id="5124" name="Picture 4" descr="Home | Local Government Association"/>
          <p:cNvPicPr>
            <a:picLocks noChangeAspect="1" noChangeArrowheads="1"/>
          </p:cNvPicPr>
          <p:nvPr/>
        </p:nvPicPr>
        <p:blipFill>
          <a:blip r:embed="rId22"/>
          <a:stretch/>
        </p:blipFill>
        <p:spPr bwMode="auto">
          <a:xfrm>
            <a:off x="5997680" y="4053989"/>
            <a:ext cx="1585739" cy="939496"/>
          </a:xfrm>
          <a:prstGeom prst="rect">
            <a:avLst/>
          </a:prstGeom>
          <a:noFill/>
        </p:spPr>
      </p:pic>
      <p:pic>
        <p:nvPicPr>
          <p:cNvPr id="5126" name="Picture 6" descr="thatgirlcomms.co.uk » Archive » Working with the Institute of Environmental  Management &amp; Assessment (IEMA)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6836000" y="2075511"/>
            <a:ext cx="1733973" cy="1331691"/>
          </a:xfrm>
          <a:prstGeom prst="rect">
            <a:avLst/>
          </a:prstGeom>
          <a:noFill/>
        </p:spPr>
      </p:pic>
      <p:pic>
        <p:nvPicPr>
          <p:cNvPr id="5128" name="Picture 8" descr="Town and Country Planning Association (TCPA) | LinkedIn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7365964" y="1100884"/>
            <a:ext cx="853339" cy="853339"/>
          </a:xfrm>
          <a:prstGeom prst="rect">
            <a:avLst/>
          </a:prstGeom>
          <a:noFill/>
        </p:spPr>
      </p:pic>
      <p:pic>
        <p:nvPicPr>
          <p:cNvPr id="5130" name="Picture 10" descr="ACE"/>
          <p:cNvPicPr>
            <a:picLocks noChangeAspect="1" noChangeArrowheads="1"/>
          </p:cNvPicPr>
          <p:nvPr/>
        </p:nvPicPr>
        <p:blipFill>
          <a:blip r:embed="rId25"/>
          <a:stretch/>
        </p:blipFill>
        <p:spPr bwMode="auto">
          <a:xfrm>
            <a:off x="4577305" y="2306040"/>
            <a:ext cx="1992535" cy="621202"/>
          </a:xfrm>
          <a:prstGeom prst="rect">
            <a:avLst/>
          </a:prstGeom>
          <a:noFill/>
        </p:spPr>
      </p:pic>
      <p:pic>
        <p:nvPicPr>
          <p:cNvPr id="5132" name="Picture 12" descr="Climate Northern Ireland Logo"/>
          <p:cNvPicPr>
            <a:picLocks noChangeAspect="1" noChangeArrowheads="1"/>
          </p:cNvPicPr>
          <p:nvPr/>
        </p:nvPicPr>
        <p:blipFill>
          <a:blip r:embed="rId26"/>
          <a:stretch/>
        </p:blipFill>
        <p:spPr bwMode="auto">
          <a:xfrm>
            <a:off x="6305349" y="5143061"/>
            <a:ext cx="1428750" cy="581025"/>
          </a:xfrm>
          <a:prstGeom prst="rect">
            <a:avLst/>
          </a:prstGeom>
          <a:noFill/>
        </p:spPr>
      </p:pic>
      <p:pic>
        <p:nvPicPr>
          <p:cNvPr id="5136" name="Picture 16" descr="Icebreaker One"/>
          <p:cNvPicPr>
            <a:picLocks noChangeAspect="1" noChangeArrowheads="1"/>
          </p:cNvPicPr>
          <p:nvPr/>
        </p:nvPicPr>
        <p:blipFill>
          <a:blip r:embed="rId27"/>
          <a:stretch/>
        </p:blipFill>
        <p:spPr bwMode="auto">
          <a:xfrm>
            <a:off x="8631206" y="2153469"/>
            <a:ext cx="1434986" cy="78100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 bwMode="auto">
          <a:xfrm>
            <a:off x="1142097" y="2037488"/>
            <a:ext cx="1447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/>
              <a:t>(previously PHE)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/>
          <a:stretch/>
        </p:blipFill>
        <p:spPr bwMode="auto">
          <a:xfrm>
            <a:off x="4289250" y="1091050"/>
            <a:ext cx="1133475" cy="1133475"/>
          </a:xfrm>
          <a:prstGeom prst="rect">
            <a:avLst/>
          </a:prstGeom>
          <a:noFill/>
        </p:spPr>
      </p:pic>
      <p:pic>
        <p:nvPicPr>
          <p:cNvPr id="1028" name="Picture 4" descr="Apprenticeships with Department for Transport"/>
          <p:cNvPicPr>
            <a:picLocks noChangeAspect="1" noChangeArrowheads="1"/>
          </p:cNvPicPr>
          <p:nvPr/>
        </p:nvPicPr>
        <p:blipFill>
          <a:blip r:embed="rId29"/>
          <a:stretch/>
        </p:blipFill>
        <p:spPr bwMode="auto">
          <a:xfrm>
            <a:off x="4451887" y="4294784"/>
            <a:ext cx="1781119" cy="1781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5;p29">
            <a:extLst>
              <a:ext uri="{FF2B5EF4-FFF2-40B4-BE49-F238E27FC236}">
                <a16:creationId xmlns:a16="http://schemas.microsoft.com/office/drawing/2014/main" id="{ED8E7274-ACCB-5999-B15E-E9D32A25BE5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1196752"/>
            <a:ext cx="11604925" cy="4710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44826F1-9862-CD95-AD2B-D561C1E3F261}"/>
              </a:ext>
            </a:extLst>
          </p:cNvPr>
          <p:cNvSpPr txBox="1">
            <a:spLocks/>
          </p:cNvSpPr>
          <p:nvPr/>
        </p:nvSpPr>
        <p:spPr bwMode="auto">
          <a:xfrm>
            <a:off x="1415482" y="150752"/>
            <a:ext cx="724000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 b="1" cap="all">
                <a:solidFill>
                  <a:schemeClr val="accent1"/>
                </a:solidFill>
                <a:latin typeface="Roboto"/>
                <a:ea typeface="Roboto"/>
                <a:cs typeface="+mj-cs"/>
              </a:defRPr>
            </a:lvl1pPr>
          </a:lstStyle>
          <a:p>
            <a:pPr>
              <a:defRPr/>
            </a:pPr>
            <a:r>
              <a:rPr lang="en-GB"/>
              <a:t>User Needs Mapping Approach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AA9DE8-BAE6-EF65-F979-68FB1F9F298A}"/>
              </a:ext>
            </a:extLst>
          </p:cNvPr>
          <p:cNvSpPr/>
          <p:nvPr/>
        </p:nvSpPr>
        <p:spPr>
          <a:xfrm>
            <a:off x="6292644" y="1012723"/>
            <a:ext cx="3217115" cy="535858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9EFA3-A1BB-0E53-1D39-1556207F59C6}"/>
              </a:ext>
            </a:extLst>
          </p:cNvPr>
          <p:cNvSpPr txBox="1"/>
          <p:nvPr/>
        </p:nvSpPr>
        <p:spPr>
          <a:xfrm>
            <a:off x="435429" y="5954634"/>
            <a:ext cx="11288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719388">
              <a:tabLst>
                <a:tab pos="2778125" algn="ctr"/>
                <a:tab pos="4479925" algn="l"/>
                <a:tab pos="6011863" algn="l"/>
                <a:tab pos="8343900" algn="l"/>
                <a:tab pos="9144000" algn="l"/>
              </a:tabLst>
            </a:pPr>
            <a:r>
              <a:rPr lang="en-GB" sz="1200" dirty="0">
                <a:solidFill>
                  <a:schemeClr val="tx1"/>
                </a:solidFill>
              </a:rPr>
              <a:t>Mar 22 – Jul 22	Sep 22 – Feb 23	Mar 23 – Jul 23	Now (one to one interviews)	Ongoing	2</a:t>
            </a:r>
            <a:r>
              <a:rPr lang="en-GB" sz="1200" baseline="30000" dirty="0">
                <a:solidFill>
                  <a:schemeClr val="tx1"/>
                </a:solidFill>
              </a:rPr>
              <a:t>nd</a:t>
            </a:r>
            <a:r>
              <a:rPr lang="en-GB" sz="1200" dirty="0">
                <a:solidFill>
                  <a:schemeClr val="tx1"/>
                </a:solidFill>
              </a:rPr>
              <a:t> half 2024</a:t>
            </a:r>
          </a:p>
        </p:txBody>
      </p:sp>
    </p:spTree>
    <p:extLst>
      <p:ext uri="{BB962C8B-B14F-4D97-AF65-F5344CB8AC3E}">
        <p14:creationId xmlns:p14="http://schemas.microsoft.com/office/powerpoint/2010/main" val="27667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38352-58A2-6C5B-765E-87F0151D65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z="2400" b="0" i="0" u="none" strike="noStrike" cap="none" spc="0" dirty="0">
                <a:solidFill>
                  <a:schemeClr val="tx1">
                    <a:lumMod val="50000"/>
                  </a:schemeClr>
                </a:solidFill>
                <a:latin typeface="+mj-lt"/>
                <a:ea typeface="Tahoma"/>
                <a:cs typeface="Tahoma"/>
              </a:rPr>
              <a:t>Data is held in lots of places.</a:t>
            </a:r>
            <a:endParaRPr lang="en-GB" sz="2400" b="0" dirty="0">
              <a:solidFill>
                <a:schemeClr val="tx1">
                  <a:lumMod val="50000"/>
                </a:schemeClr>
              </a:solidFill>
              <a:latin typeface="+mj-lt"/>
              <a:ea typeface="Tahoma"/>
              <a:cs typeface="Tahoma"/>
            </a:endParaRPr>
          </a:p>
          <a:p>
            <a:pPr>
              <a:defRPr/>
            </a:pPr>
            <a:r>
              <a:rPr lang="en-GB" sz="2400" b="0" i="0" u="none" strike="noStrike" cap="none" spc="0" dirty="0">
                <a:solidFill>
                  <a:schemeClr val="tx1">
                    <a:lumMod val="50000"/>
                  </a:schemeClr>
                </a:solidFill>
                <a:latin typeface="+mj-lt"/>
                <a:ea typeface="Tahoma"/>
                <a:cs typeface="Tahoma"/>
              </a:rPr>
              <a:t>Data is not always held in formats, or on systems, that make it easy to search for.</a:t>
            </a:r>
            <a:endParaRPr lang="en-GB" sz="2400" b="0" dirty="0">
              <a:solidFill>
                <a:schemeClr val="tx1">
                  <a:lumMod val="50000"/>
                </a:schemeClr>
              </a:solidFill>
              <a:latin typeface="+mj-lt"/>
              <a:ea typeface="Tahoma"/>
              <a:cs typeface="Tahoma"/>
            </a:endParaRPr>
          </a:p>
          <a:p>
            <a:pPr>
              <a:defRPr/>
            </a:pPr>
            <a:r>
              <a:rPr lang="en-GB" sz="2400" b="0" i="0" u="none" strike="noStrike" cap="none" spc="0" dirty="0">
                <a:solidFill>
                  <a:schemeClr val="tx1">
                    <a:lumMod val="50000"/>
                  </a:schemeClr>
                </a:solidFill>
                <a:latin typeface="+mj-lt"/>
                <a:ea typeface="Tahoma"/>
                <a:cs typeface="Tahoma"/>
              </a:rPr>
              <a:t>It’s not always obvious what the purpose of different platforms is, and the variety of data they contain. </a:t>
            </a:r>
          </a:p>
          <a:p>
            <a:pPr>
              <a:defRPr/>
            </a:pPr>
            <a:r>
              <a:rPr lang="en-GB" sz="2400" b="0" i="0" u="none" strike="noStrike" cap="none" spc="0" dirty="0">
                <a:solidFill>
                  <a:schemeClr val="tx1">
                    <a:lumMod val="50000"/>
                  </a:schemeClr>
                </a:solidFill>
                <a:latin typeface="+mj-lt"/>
                <a:ea typeface="Tahoma"/>
                <a:cs typeface="Tahoma"/>
              </a:rPr>
              <a:t>It is hard to keep up with the ‘sheer range’ of these.</a:t>
            </a:r>
            <a:endParaRPr lang="en-GB" sz="2400" b="0" dirty="0">
              <a:solidFill>
                <a:schemeClr val="tx1">
                  <a:lumMod val="50000"/>
                </a:schemeClr>
              </a:solidFill>
              <a:latin typeface="+mj-lt"/>
              <a:ea typeface="Tahoma"/>
              <a:cs typeface="Tahoma"/>
            </a:endParaRPr>
          </a:p>
          <a:p>
            <a:pPr>
              <a:defRPr/>
            </a:pPr>
            <a:r>
              <a:rPr lang="en-GB" sz="2400" b="0" i="0" u="none" strike="noStrike" cap="none" spc="0" dirty="0">
                <a:solidFill>
                  <a:schemeClr val="tx1">
                    <a:lumMod val="50000"/>
                  </a:schemeClr>
                </a:solidFill>
                <a:latin typeface="+mj-lt"/>
                <a:ea typeface="Tahoma"/>
                <a:cs typeface="Tahoma"/>
              </a:rPr>
              <a:t>Some platforms are ‘clunky’ to learn and use with multiple clicks needed to get at data, or arduous registration processes.</a:t>
            </a:r>
            <a:endParaRPr lang="en-GB" sz="2400" b="1" dirty="0">
              <a:solidFill>
                <a:schemeClr val="tx1">
                  <a:lumMod val="50000"/>
                </a:schemeClr>
              </a:solidFill>
              <a:latin typeface="+mj-lt"/>
              <a:ea typeface="Tahoma"/>
              <a:cs typeface="Tahoma"/>
            </a:endParaRPr>
          </a:p>
          <a:p>
            <a:pPr>
              <a:defRPr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46AFC4-9BDB-6A87-842D-F70F2707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>
                <a:latin typeface="Tahoma"/>
                <a:ea typeface="Tahoma"/>
                <a:cs typeface="Tahoma"/>
              </a:rPr>
              <a:t>The Landscape Users Operate in</a:t>
            </a:r>
            <a:endParaRPr lang="en-GB" sz="2400" b="0" i="0" u="none" strike="noStrike" cap="none" spc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42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38352-58A2-6C5B-765E-87F0151D65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690" y="1632247"/>
            <a:ext cx="8591614" cy="447962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Users need sufficient </a:t>
            </a:r>
            <a:r>
              <a:rPr lang="en-GB" b="1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access to the data </a:t>
            </a:r>
            <a:r>
              <a:rPr lang="en-GB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to quality assure it, clean it and transform it into suitable format.</a:t>
            </a:r>
            <a:endParaRPr lang="en-GB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Reviewing a sample of a dataset</a:t>
            </a:r>
            <a:r>
              <a:rPr lang="en-GB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 may help determine its suitability in an easier way.</a:t>
            </a:r>
            <a:endParaRPr lang="en-GB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Users need to be able to </a:t>
            </a:r>
            <a:r>
              <a:rPr lang="en-GB" b="1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keep track of work and resources </a:t>
            </a:r>
            <a:r>
              <a:rPr lang="en-GB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they have done on datasets.</a:t>
            </a:r>
            <a:endParaRPr lang="en-GB" dirty="0">
              <a:latin typeface="+mj-lt"/>
              <a:ea typeface="Tahoma"/>
              <a:cs typeface="Tahoma"/>
            </a:endParaRPr>
          </a:p>
          <a:p>
            <a:pPr>
              <a:spcAft>
                <a:spcPts val="600"/>
              </a:spcAft>
              <a:defRPr/>
            </a:pPr>
            <a:r>
              <a:rPr lang="en-GB" dirty="0">
                <a:latin typeface="+mj-lt"/>
                <a:ea typeface="Tahoma"/>
                <a:cs typeface="Tahoma"/>
              </a:rPr>
              <a:t>Users are keen to </a:t>
            </a:r>
            <a:r>
              <a:rPr lang="en-GB" b="1" dirty="0">
                <a:latin typeface="+mj-lt"/>
                <a:ea typeface="Tahoma"/>
                <a:cs typeface="Tahoma"/>
              </a:rPr>
              <a:t>avoid duplication of effort </a:t>
            </a:r>
            <a:r>
              <a:rPr lang="en-GB" dirty="0">
                <a:latin typeface="+mj-lt"/>
                <a:ea typeface="Tahoma"/>
                <a:cs typeface="Tahoma"/>
              </a:rPr>
              <a:t>– through sharing work they’ve done on datasets and accessing the work others have done.</a:t>
            </a:r>
          </a:p>
          <a:p>
            <a:pPr>
              <a:defRPr/>
            </a:pPr>
            <a:r>
              <a:rPr lang="en-GB" b="0" i="0" u="none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A way of applying </a:t>
            </a:r>
            <a:r>
              <a:rPr lang="en-GB" b="1" i="0" u="none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suitable analysis </a:t>
            </a:r>
            <a:r>
              <a:rPr lang="en-GB" b="0" i="0" u="none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software to data.</a:t>
            </a:r>
            <a:endParaRPr lang="en-GB" dirty="0">
              <a:latin typeface="+mj-lt"/>
              <a:ea typeface="Tahoma"/>
              <a:cs typeface="Tahoma"/>
            </a:endParaRPr>
          </a:p>
          <a:p>
            <a:pPr>
              <a:defRPr/>
            </a:pPr>
            <a:r>
              <a:rPr lang="en-GB" b="0" i="0" u="none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Allow users to </a:t>
            </a:r>
            <a:r>
              <a:rPr lang="en-GB" b="1" i="0" u="none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combine/link their own data with other data </a:t>
            </a:r>
            <a:r>
              <a:rPr lang="en-GB" b="0" i="0" u="none" dirty="0">
                <a:solidFill>
                  <a:srgbClr val="000000"/>
                </a:solidFill>
                <a:latin typeface="+mj-lt"/>
                <a:ea typeface="Tahoma"/>
                <a:cs typeface="Tahoma"/>
              </a:rPr>
              <a:t>they access from DSH as part of analysis.</a:t>
            </a:r>
            <a:endParaRPr lang="en-GB" dirty="0">
              <a:latin typeface="+mj-lt"/>
              <a:ea typeface="Tahoma"/>
              <a:cs typeface="Tahom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46AFC4-9BDB-6A87-842D-F70F2707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4551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B8C7-0921-1D6F-5E75-4CF8501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668" y="179984"/>
            <a:ext cx="7493610" cy="710624"/>
          </a:xfrm>
        </p:spPr>
        <p:txBody>
          <a:bodyPr/>
          <a:lstStyle/>
          <a:p>
            <a:r>
              <a:rPr lang="en-GB"/>
              <a:t>User Journey</a:t>
            </a:r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BDD89ED3-3605-3704-68B2-92A7F79EDF8D}"/>
              </a:ext>
            </a:extLst>
          </p:cNvPr>
          <p:cNvSpPr/>
          <p:nvPr/>
        </p:nvSpPr>
        <p:spPr bwMode="auto">
          <a:xfrm>
            <a:off x="1208697" y="2190884"/>
            <a:ext cx="4876800" cy="1706880"/>
          </a:xfrm>
          <a:custGeom>
            <a:avLst/>
            <a:gdLst/>
            <a:ahLst/>
            <a:cxnLst/>
            <a:rect l="l" t="t" r="r" b="b"/>
            <a:pathLst>
              <a:path w="7315200" h="2560320" extrusionOk="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4">
            <a:extLst>
              <a:ext uri="{FF2B5EF4-FFF2-40B4-BE49-F238E27FC236}">
                <a16:creationId xmlns:a16="http://schemas.microsoft.com/office/drawing/2014/main" id="{EFACA882-13AB-1670-CE25-7AFB0E978DE4}"/>
              </a:ext>
            </a:extLst>
          </p:cNvPr>
          <p:cNvSpPr/>
          <p:nvPr/>
        </p:nvSpPr>
        <p:spPr bwMode="auto">
          <a:xfrm>
            <a:off x="6031011" y="3393533"/>
            <a:ext cx="4876800" cy="1706880"/>
          </a:xfrm>
          <a:custGeom>
            <a:avLst/>
            <a:gdLst/>
            <a:ahLst/>
            <a:cxnLst/>
            <a:rect l="l" t="t" r="r" b="b"/>
            <a:pathLst>
              <a:path w="7315200" h="2560320" extrusionOk="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AutoShape 5">
            <a:extLst>
              <a:ext uri="{FF2B5EF4-FFF2-40B4-BE49-F238E27FC236}">
                <a16:creationId xmlns:a16="http://schemas.microsoft.com/office/drawing/2014/main" id="{0EF1E334-1223-86B2-A13D-B593B6BA58FA}"/>
              </a:ext>
            </a:extLst>
          </p:cNvPr>
          <p:cNvSpPr/>
          <p:nvPr/>
        </p:nvSpPr>
        <p:spPr bwMode="auto">
          <a:xfrm flipH="1" flipV="1">
            <a:off x="1836598" y="3084319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" name="AutoShape 6">
            <a:extLst>
              <a:ext uri="{FF2B5EF4-FFF2-40B4-BE49-F238E27FC236}">
                <a16:creationId xmlns:a16="http://schemas.microsoft.com/office/drawing/2014/main" id="{80836FCF-7664-18E8-C408-1EC58A472A89}"/>
              </a:ext>
            </a:extLst>
          </p:cNvPr>
          <p:cNvSpPr/>
          <p:nvPr/>
        </p:nvSpPr>
        <p:spPr bwMode="auto">
          <a:xfrm flipH="1" flipV="1">
            <a:off x="2515471" y="1535598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AutoShape 7">
            <a:extLst>
              <a:ext uri="{FF2B5EF4-FFF2-40B4-BE49-F238E27FC236}">
                <a16:creationId xmlns:a16="http://schemas.microsoft.com/office/drawing/2014/main" id="{E7332986-868B-5F7B-31AC-BAB1BE4C5149}"/>
              </a:ext>
            </a:extLst>
          </p:cNvPr>
          <p:cNvSpPr/>
          <p:nvPr/>
        </p:nvSpPr>
        <p:spPr bwMode="auto">
          <a:xfrm flipH="1" flipV="1">
            <a:off x="6658252" y="4286133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4" name="AutoShape 8">
            <a:extLst>
              <a:ext uri="{FF2B5EF4-FFF2-40B4-BE49-F238E27FC236}">
                <a16:creationId xmlns:a16="http://schemas.microsoft.com/office/drawing/2014/main" id="{A88F3223-3F59-9151-B0EA-D1D28151274C}"/>
              </a:ext>
            </a:extLst>
          </p:cNvPr>
          <p:cNvSpPr/>
          <p:nvPr/>
        </p:nvSpPr>
        <p:spPr bwMode="auto">
          <a:xfrm flipH="1" flipV="1">
            <a:off x="4681670" y="2621616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5" name="AutoShape 9">
            <a:extLst>
              <a:ext uri="{FF2B5EF4-FFF2-40B4-BE49-F238E27FC236}">
                <a16:creationId xmlns:a16="http://schemas.microsoft.com/office/drawing/2014/main" id="{991A2736-4B96-A806-8862-F1AF16E1CF96}"/>
              </a:ext>
            </a:extLst>
          </p:cNvPr>
          <p:cNvSpPr/>
          <p:nvPr/>
        </p:nvSpPr>
        <p:spPr bwMode="auto">
          <a:xfrm flipH="1" flipV="1">
            <a:off x="3391024" y="3547023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6" name="AutoShape 10">
            <a:extLst>
              <a:ext uri="{FF2B5EF4-FFF2-40B4-BE49-F238E27FC236}">
                <a16:creationId xmlns:a16="http://schemas.microsoft.com/office/drawing/2014/main" id="{99044DD1-17F6-B5A3-DF6B-A19F74291A03}"/>
              </a:ext>
            </a:extLst>
          </p:cNvPr>
          <p:cNvSpPr/>
          <p:nvPr/>
        </p:nvSpPr>
        <p:spPr bwMode="auto">
          <a:xfrm flipH="1" flipV="1">
            <a:off x="7350707" y="2720242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7" name="AutoShape 11">
            <a:extLst>
              <a:ext uri="{FF2B5EF4-FFF2-40B4-BE49-F238E27FC236}">
                <a16:creationId xmlns:a16="http://schemas.microsoft.com/office/drawing/2014/main" id="{E109462E-06D5-0237-6413-CA6412A57456}"/>
              </a:ext>
            </a:extLst>
          </p:cNvPr>
          <p:cNvSpPr/>
          <p:nvPr/>
        </p:nvSpPr>
        <p:spPr bwMode="auto">
          <a:xfrm flipH="1" flipV="1">
            <a:off x="5897067" y="2099901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CB7789D7-C5C7-C30D-028E-E158CC614F9E}"/>
              </a:ext>
            </a:extLst>
          </p:cNvPr>
          <p:cNvSpPr/>
          <p:nvPr/>
        </p:nvSpPr>
        <p:spPr bwMode="auto">
          <a:xfrm flipH="1" flipV="1">
            <a:off x="4246474" y="1867564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id="{9DB88647-B778-A9E1-1600-8A685B20F9BE}"/>
              </a:ext>
            </a:extLst>
          </p:cNvPr>
          <p:cNvSpPr/>
          <p:nvPr/>
        </p:nvSpPr>
        <p:spPr bwMode="auto">
          <a:xfrm>
            <a:off x="171458" y="1382070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3" y="0"/>
                </a:lnTo>
                <a:lnTo>
                  <a:pt x="1647583" y="1213220"/>
                </a:lnTo>
                <a:lnTo>
                  <a:pt x="0" y="1213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741E00CB-1CC5-669E-C1F3-2706CF6B7B99}"/>
              </a:ext>
            </a:extLst>
          </p:cNvPr>
          <p:cNvSpPr txBox="1"/>
          <p:nvPr/>
        </p:nvSpPr>
        <p:spPr bwMode="auto">
          <a:xfrm>
            <a:off x="250084" y="1663095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Understand</a:t>
            </a:r>
            <a:endParaRPr/>
          </a:p>
        </p:txBody>
      </p:sp>
      <p:sp>
        <p:nvSpPr>
          <p:cNvPr id="61" name="Freeform 15">
            <a:extLst>
              <a:ext uri="{FF2B5EF4-FFF2-40B4-BE49-F238E27FC236}">
                <a16:creationId xmlns:a16="http://schemas.microsoft.com/office/drawing/2014/main" id="{BDBCA6C4-58D8-A98F-F7D8-D389F1F0D006}"/>
              </a:ext>
            </a:extLst>
          </p:cNvPr>
          <p:cNvSpPr/>
          <p:nvPr/>
        </p:nvSpPr>
        <p:spPr bwMode="auto">
          <a:xfrm>
            <a:off x="720652" y="3728142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0"/>
                </a:lnTo>
                <a:lnTo>
                  <a:pt x="0" y="1213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140CAB35-7C0F-B7B4-2C0D-46375D41F658}"/>
              </a:ext>
            </a:extLst>
          </p:cNvPr>
          <p:cNvSpPr txBox="1"/>
          <p:nvPr/>
        </p:nvSpPr>
        <p:spPr bwMode="auto">
          <a:xfrm>
            <a:off x="792048" y="3986376"/>
            <a:ext cx="955599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Comprehend</a:t>
            </a:r>
            <a:endParaRPr/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B110CDCF-520C-6629-CE71-F56268E78BE1}"/>
              </a:ext>
            </a:extLst>
          </p:cNvPr>
          <p:cNvSpPr/>
          <p:nvPr/>
        </p:nvSpPr>
        <p:spPr bwMode="auto">
          <a:xfrm>
            <a:off x="6252318" y="2127384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24" name="TextBox 18">
            <a:extLst>
              <a:ext uri="{FF2B5EF4-FFF2-40B4-BE49-F238E27FC236}">
                <a16:creationId xmlns:a16="http://schemas.microsoft.com/office/drawing/2014/main" id="{9F7B9834-27F5-588C-33ED-BC142EFE283C}"/>
              </a:ext>
            </a:extLst>
          </p:cNvPr>
          <p:cNvSpPr txBox="1"/>
          <p:nvPr/>
        </p:nvSpPr>
        <p:spPr bwMode="auto">
          <a:xfrm>
            <a:off x="6365797" y="2416857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Test</a:t>
            </a:r>
            <a:endParaRPr/>
          </a:p>
        </p:txBody>
      </p:sp>
      <p:sp>
        <p:nvSpPr>
          <p:cNvPr id="1025" name="Freeform 19">
            <a:extLst>
              <a:ext uri="{FF2B5EF4-FFF2-40B4-BE49-F238E27FC236}">
                <a16:creationId xmlns:a16="http://schemas.microsoft.com/office/drawing/2014/main" id="{2B4A51A8-A183-00EE-87E3-7431CB430DE6}"/>
              </a:ext>
            </a:extLst>
          </p:cNvPr>
          <p:cNvSpPr/>
          <p:nvPr/>
        </p:nvSpPr>
        <p:spPr bwMode="auto">
          <a:xfrm>
            <a:off x="4789153" y="1463158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0"/>
                </a:lnTo>
                <a:lnTo>
                  <a:pt x="0" y="121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TextBox 20">
            <a:extLst>
              <a:ext uri="{FF2B5EF4-FFF2-40B4-BE49-F238E27FC236}">
                <a16:creationId xmlns:a16="http://schemas.microsoft.com/office/drawing/2014/main" id="{DE135475-9788-3B40-14BF-4BA83809E94F}"/>
              </a:ext>
            </a:extLst>
          </p:cNvPr>
          <p:cNvSpPr txBox="1"/>
          <p:nvPr/>
        </p:nvSpPr>
        <p:spPr bwMode="auto">
          <a:xfrm>
            <a:off x="4890999" y="1752629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Access</a:t>
            </a:r>
            <a:endParaRPr/>
          </a:p>
        </p:txBody>
      </p:sp>
      <p:sp>
        <p:nvSpPr>
          <p:cNvPr id="1029" name="Freeform 21">
            <a:extLst>
              <a:ext uri="{FF2B5EF4-FFF2-40B4-BE49-F238E27FC236}">
                <a16:creationId xmlns:a16="http://schemas.microsoft.com/office/drawing/2014/main" id="{2AE3DA58-C70A-4586-B352-BA9F4F16932D}"/>
              </a:ext>
            </a:extLst>
          </p:cNvPr>
          <p:cNvSpPr/>
          <p:nvPr/>
        </p:nvSpPr>
        <p:spPr bwMode="auto">
          <a:xfrm>
            <a:off x="5550338" y="4941363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3" y="0"/>
                </a:lnTo>
                <a:lnTo>
                  <a:pt x="1647583" y="1213220"/>
                </a:lnTo>
                <a:lnTo>
                  <a:pt x="0" y="121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TextBox 22">
            <a:extLst>
              <a:ext uri="{FF2B5EF4-FFF2-40B4-BE49-F238E27FC236}">
                <a16:creationId xmlns:a16="http://schemas.microsoft.com/office/drawing/2014/main" id="{3C114BDD-129B-9244-04D1-966E1BAAF326}"/>
              </a:ext>
            </a:extLst>
          </p:cNvPr>
          <p:cNvSpPr txBox="1"/>
          <p:nvPr/>
        </p:nvSpPr>
        <p:spPr bwMode="auto">
          <a:xfrm>
            <a:off x="5649781" y="5214713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Process</a:t>
            </a:r>
            <a:endParaRPr/>
          </a:p>
        </p:txBody>
      </p:sp>
      <p:sp>
        <p:nvSpPr>
          <p:cNvPr id="1032" name="Freeform 23">
            <a:extLst>
              <a:ext uri="{FF2B5EF4-FFF2-40B4-BE49-F238E27FC236}">
                <a16:creationId xmlns:a16="http://schemas.microsoft.com/office/drawing/2014/main" id="{B7AD7931-E8B8-C1A2-6746-6F61CF1E083A}"/>
              </a:ext>
            </a:extLst>
          </p:cNvPr>
          <p:cNvSpPr/>
          <p:nvPr/>
        </p:nvSpPr>
        <p:spPr bwMode="auto">
          <a:xfrm>
            <a:off x="3592806" y="3425334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3" y="0"/>
                </a:lnTo>
                <a:lnTo>
                  <a:pt x="1647583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TextBox 24">
            <a:extLst>
              <a:ext uri="{FF2B5EF4-FFF2-40B4-BE49-F238E27FC236}">
                <a16:creationId xmlns:a16="http://schemas.microsoft.com/office/drawing/2014/main" id="{273A537E-2A84-F3A6-4D31-F6DF5C3477CA}"/>
              </a:ext>
            </a:extLst>
          </p:cNvPr>
          <p:cNvSpPr txBox="1"/>
          <p:nvPr/>
        </p:nvSpPr>
        <p:spPr bwMode="auto">
          <a:xfrm>
            <a:off x="3706285" y="3702742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Gather</a:t>
            </a:r>
            <a:endParaRPr/>
          </a:p>
        </p:txBody>
      </p:sp>
      <p:sp>
        <p:nvSpPr>
          <p:cNvPr id="1034" name="Freeform 25">
            <a:extLst>
              <a:ext uri="{FF2B5EF4-FFF2-40B4-BE49-F238E27FC236}">
                <a16:creationId xmlns:a16="http://schemas.microsoft.com/office/drawing/2014/main" id="{2FE45163-49B2-1F37-F463-82AC831ABE41}"/>
              </a:ext>
            </a:extLst>
          </p:cNvPr>
          <p:cNvSpPr/>
          <p:nvPr/>
        </p:nvSpPr>
        <p:spPr bwMode="auto">
          <a:xfrm>
            <a:off x="1426607" y="914164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35" name="TextBox 26">
            <a:extLst>
              <a:ext uri="{FF2B5EF4-FFF2-40B4-BE49-F238E27FC236}">
                <a16:creationId xmlns:a16="http://schemas.microsoft.com/office/drawing/2014/main" id="{0196C159-0180-4232-4EB8-232F0412C016}"/>
              </a:ext>
            </a:extLst>
          </p:cNvPr>
          <p:cNvSpPr txBox="1"/>
          <p:nvPr/>
        </p:nvSpPr>
        <p:spPr bwMode="auto">
          <a:xfrm>
            <a:off x="1540085" y="1203635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Prioritise</a:t>
            </a:r>
            <a:endParaRPr/>
          </a:p>
        </p:txBody>
      </p:sp>
      <p:sp>
        <p:nvSpPr>
          <p:cNvPr id="1036" name="Freeform 27">
            <a:extLst>
              <a:ext uri="{FF2B5EF4-FFF2-40B4-BE49-F238E27FC236}">
                <a16:creationId xmlns:a16="http://schemas.microsoft.com/office/drawing/2014/main" id="{1924A167-9668-3C1D-A604-8408062390AF}"/>
              </a:ext>
            </a:extLst>
          </p:cNvPr>
          <p:cNvSpPr/>
          <p:nvPr/>
        </p:nvSpPr>
        <p:spPr bwMode="auto">
          <a:xfrm>
            <a:off x="3157610" y="1291088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0"/>
                </a:lnTo>
                <a:lnTo>
                  <a:pt x="0" y="121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37" name="TextBox 28">
            <a:extLst>
              <a:ext uri="{FF2B5EF4-FFF2-40B4-BE49-F238E27FC236}">
                <a16:creationId xmlns:a16="http://schemas.microsoft.com/office/drawing/2014/main" id="{DDEE5963-8FC8-81B2-5B11-4DF9AEDDD4A3}"/>
              </a:ext>
            </a:extLst>
          </p:cNvPr>
          <p:cNvSpPr txBox="1"/>
          <p:nvPr/>
        </p:nvSpPr>
        <p:spPr bwMode="auto">
          <a:xfrm>
            <a:off x="3270569" y="1580560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Verify</a:t>
            </a:r>
            <a:endParaRPr/>
          </a:p>
        </p:txBody>
      </p:sp>
      <p:sp>
        <p:nvSpPr>
          <p:cNvPr id="1038" name="Freeform 29">
            <a:extLst>
              <a:ext uri="{FF2B5EF4-FFF2-40B4-BE49-F238E27FC236}">
                <a16:creationId xmlns:a16="http://schemas.microsoft.com/office/drawing/2014/main" id="{6B5D0614-4C64-91A1-76A8-34855BB61571}"/>
              </a:ext>
            </a:extLst>
          </p:cNvPr>
          <p:cNvSpPr/>
          <p:nvPr/>
        </p:nvSpPr>
        <p:spPr bwMode="auto">
          <a:xfrm>
            <a:off x="2292635" y="4234149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39" name="AutoShape 30">
            <a:extLst>
              <a:ext uri="{FF2B5EF4-FFF2-40B4-BE49-F238E27FC236}">
                <a16:creationId xmlns:a16="http://schemas.microsoft.com/office/drawing/2014/main" id="{24A3934B-EC32-2E4E-4FBF-E45F0AA3D3A5}"/>
              </a:ext>
            </a:extLst>
          </p:cNvPr>
          <p:cNvSpPr/>
          <p:nvPr/>
        </p:nvSpPr>
        <p:spPr bwMode="auto">
          <a:xfrm flipV="1">
            <a:off x="10716143" y="3265439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40" name="AutoShape 31">
            <a:extLst>
              <a:ext uri="{FF2B5EF4-FFF2-40B4-BE49-F238E27FC236}">
                <a16:creationId xmlns:a16="http://schemas.microsoft.com/office/drawing/2014/main" id="{CA4F455E-093C-4A9A-4A83-9BBBE87BB2B3}"/>
              </a:ext>
            </a:extLst>
          </p:cNvPr>
          <p:cNvSpPr/>
          <p:nvPr/>
        </p:nvSpPr>
        <p:spPr bwMode="auto">
          <a:xfrm flipV="1">
            <a:off x="9489764" y="3829742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41" name="AutoShape 32">
            <a:extLst>
              <a:ext uri="{FF2B5EF4-FFF2-40B4-BE49-F238E27FC236}">
                <a16:creationId xmlns:a16="http://schemas.microsoft.com/office/drawing/2014/main" id="{2F5B946C-E98E-57B8-0308-DB552BB823B3}"/>
              </a:ext>
            </a:extLst>
          </p:cNvPr>
          <p:cNvSpPr/>
          <p:nvPr/>
        </p:nvSpPr>
        <p:spPr bwMode="auto">
          <a:xfrm flipV="1">
            <a:off x="9067654" y="3084319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42" name="AutoShape 33">
            <a:extLst>
              <a:ext uri="{FF2B5EF4-FFF2-40B4-BE49-F238E27FC236}">
                <a16:creationId xmlns:a16="http://schemas.microsoft.com/office/drawing/2014/main" id="{8ACD5BFF-C050-C7B6-D841-6B15A2C8F212}"/>
              </a:ext>
            </a:extLst>
          </p:cNvPr>
          <p:cNvSpPr/>
          <p:nvPr/>
        </p:nvSpPr>
        <p:spPr bwMode="auto">
          <a:xfrm flipV="1">
            <a:off x="8206002" y="4728090"/>
            <a:ext cx="0" cy="925406"/>
          </a:xfrm>
          <a:prstGeom prst="line">
            <a:avLst/>
          </a:prstGeom>
          <a:ln w="28575" cap="flat">
            <a:solidFill>
              <a:srgbClr val="507C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43" name="Freeform 34">
            <a:extLst>
              <a:ext uri="{FF2B5EF4-FFF2-40B4-BE49-F238E27FC236}">
                <a16:creationId xmlns:a16="http://schemas.microsoft.com/office/drawing/2014/main" id="{D2CE6D23-FB01-C080-9E8D-D981253182D7}"/>
              </a:ext>
            </a:extLst>
          </p:cNvPr>
          <p:cNvSpPr/>
          <p:nvPr/>
        </p:nvSpPr>
        <p:spPr bwMode="auto">
          <a:xfrm>
            <a:off x="7098087" y="5186258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44" name="TextBox 35">
            <a:extLst>
              <a:ext uri="{FF2B5EF4-FFF2-40B4-BE49-F238E27FC236}">
                <a16:creationId xmlns:a16="http://schemas.microsoft.com/office/drawing/2014/main" id="{55B25ADC-F0B4-C87E-9F31-21D44EE8CF8A}"/>
              </a:ext>
            </a:extLst>
          </p:cNvPr>
          <p:cNvSpPr txBox="1"/>
          <p:nvPr/>
        </p:nvSpPr>
        <p:spPr bwMode="auto">
          <a:xfrm>
            <a:off x="7201787" y="5635241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Analyse</a:t>
            </a:r>
            <a:endParaRPr/>
          </a:p>
        </p:txBody>
      </p:sp>
      <p:sp>
        <p:nvSpPr>
          <p:cNvPr id="1045" name="Freeform 36">
            <a:extLst>
              <a:ext uri="{FF2B5EF4-FFF2-40B4-BE49-F238E27FC236}">
                <a16:creationId xmlns:a16="http://schemas.microsoft.com/office/drawing/2014/main" id="{FCCE3A0C-82D9-9187-E171-394519528DFF}"/>
              </a:ext>
            </a:extLst>
          </p:cNvPr>
          <p:cNvSpPr/>
          <p:nvPr/>
        </p:nvSpPr>
        <p:spPr bwMode="auto">
          <a:xfrm>
            <a:off x="9608229" y="2778539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0"/>
                </a:lnTo>
                <a:lnTo>
                  <a:pt x="0" y="1213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46" name="TextBox 37">
            <a:extLst>
              <a:ext uri="{FF2B5EF4-FFF2-40B4-BE49-F238E27FC236}">
                <a16:creationId xmlns:a16="http://schemas.microsoft.com/office/drawing/2014/main" id="{AC8CC344-7F47-13BE-3171-884678151094}"/>
              </a:ext>
            </a:extLst>
          </p:cNvPr>
          <p:cNvSpPr txBox="1"/>
          <p:nvPr/>
        </p:nvSpPr>
        <p:spPr bwMode="auto">
          <a:xfrm>
            <a:off x="9721707" y="3068011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Iterate</a:t>
            </a:r>
            <a:endParaRPr/>
          </a:p>
        </p:txBody>
      </p:sp>
      <p:sp>
        <p:nvSpPr>
          <p:cNvPr id="1047" name="Freeform 38">
            <a:extLst>
              <a:ext uri="{FF2B5EF4-FFF2-40B4-BE49-F238E27FC236}">
                <a16:creationId xmlns:a16="http://schemas.microsoft.com/office/drawing/2014/main" id="{FBEBF985-E47C-4207-43C9-C75EBEFF5E08}"/>
              </a:ext>
            </a:extLst>
          </p:cNvPr>
          <p:cNvSpPr/>
          <p:nvPr/>
        </p:nvSpPr>
        <p:spPr bwMode="auto">
          <a:xfrm>
            <a:off x="8391375" y="4638556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48" name="TextBox 39">
            <a:extLst>
              <a:ext uri="{FF2B5EF4-FFF2-40B4-BE49-F238E27FC236}">
                <a16:creationId xmlns:a16="http://schemas.microsoft.com/office/drawing/2014/main" id="{97BBC27C-C96C-697A-86EB-1865996B8712}"/>
              </a:ext>
            </a:extLst>
          </p:cNvPr>
          <p:cNvSpPr txBox="1"/>
          <p:nvPr/>
        </p:nvSpPr>
        <p:spPr bwMode="auto">
          <a:xfrm>
            <a:off x="8504853" y="4928028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Promote</a:t>
            </a:r>
            <a:endParaRPr/>
          </a:p>
        </p:txBody>
      </p:sp>
      <p:sp>
        <p:nvSpPr>
          <p:cNvPr id="1049" name="Freeform 40">
            <a:extLst>
              <a:ext uri="{FF2B5EF4-FFF2-40B4-BE49-F238E27FC236}">
                <a16:creationId xmlns:a16="http://schemas.microsoft.com/office/drawing/2014/main" id="{7DF61D5C-8C7A-BE92-F53D-12094051AF8E}"/>
              </a:ext>
            </a:extLst>
          </p:cNvPr>
          <p:cNvSpPr/>
          <p:nvPr/>
        </p:nvSpPr>
        <p:spPr bwMode="auto">
          <a:xfrm>
            <a:off x="7959740" y="2562605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0" y="0"/>
                </a:moveTo>
                <a:lnTo>
                  <a:pt x="1647584" y="0"/>
                </a:lnTo>
                <a:lnTo>
                  <a:pt x="1647584" y="1213221"/>
                </a:lnTo>
                <a:lnTo>
                  <a:pt x="0" y="1213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50" name="TextBox 41">
            <a:extLst>
              <a:ext uri="{FF2B5EF4-FFF2-40B4-BE49-F238E27FC236}">
                <a16:creationId xmlns:a16="http://schemas.microsoft.com/office/drawing/2014/main" id="{B521F92A-DCAB-6F41-9F6C-6073E4F5F05C}"/>
              </a:ext>
            </a:extLst>
          </p:cNvPr>
          <p:cNvSpPr txBox="1"/>
          <p:nvPr/>
        </p:nvSpPr>
        <p:spPr bwMode="auto">
          <a:xfrm>
            <a:off x="8073219" y="2852077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Present</a:t>
            </a:r>
            <a:endParaRPr/>
          </a:p>
        </p:txBody>
      </p:sp>
      <p:sp>
        <p:nvSpPr>
          <p:cNvPr id="1051" name="Freeform 42">
            <a:extLst>
              <a:ext uri="{FF2B5EF4-FFF2-40B4-BE49-F238E27FC236}">
                <a16:creationId xmlns:a16="http://schemas.microsoft.com/office/drawing/2014/main" id="{AF414F2D-C56F-2263-670D-BE21750E8008}"/>
              </a:ext>
            </a:extLst>
          </p:cNvPr>
          <p:cNvSpPr/>
          <p:nvPr/>
        </p:nvSpPr>
        <p:spPr bwMode="auto">
          <a:xfrm flipH="1">
            <a:off x="10716143" y="4953428"/>
            <a:ext cx="1098389" cy="808813"/>
          </a:xfrm>
          <a:custGeom>
            <a:avLst/>
            <a:gdLst/>
            <a:ahLst/>
            <a:cxnLst/>
            <a:rect l="l" t="t" r="r" b="b"/>
            <a:pathLst>
              <a:path w="1647584" h="1213221" extrusionOk="0">
                <a:moveTo>
                  <a:pt x="1647584" y="0"/>
                </a:moveTo>
                <a:lnTo>
                  <a:pt x="0" y="0"/>
                </a:lnTo>
                <a:lnTo>
                  <a:pt x="0" y="1213220"/>
                </a:lnTo>
                <a:lnTo>
                  <a:pt x="1647584" y="1213220"/>
                </a:lnTo>
                <a:lnTo>
                  <a:pt x="1647584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endParaRPr lang="en-GB"/>
          </a:p>
        </p:txBody>
      </p:sp>
      <p:sp>
        <p:nvSpPr>
          <p:cNvPr id="1052" name="TextBox 43">
            <a:extLst>
              <a:ext uri="{FF2B5EF4-FFF2-40B4-BE49-F238E27FC236}">
                <a16:creationId xmlns:a16="http://schemas.microsoft.com/office/drawing/2014/main" id="{7458B5CF-4F7D-BDED-1B4D-8C5D7A650031}"/>
              </a:ext>
            </a:extLst>
          </p:cNvPr>
          <p:cNvSpPr txBox="1"/>
          <p:nvPr/>
        </p:nvSpPr>
        <p:spPr bwMode="auto">
          <a:xfrm>
            <a:off x="11100677" y="5242900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Manage</a:t>
            </a:r>
            <a:endParaRPr/>
          </a:p>
        </p:txBody>
      </p:sp>
      <p:sp>
        <p:nvSpPr>
          <p:cNvPr id="1053" name="TextBox 44">
            <a:extLst>
              <a:ext uri="{FF2B5EF4-FFF2-40B4-BE49-F238E27FC236}">
                <a16:creationId xmlns:a16="http://schemas.microsoft.com/office/drawing/2014/main" id="{9C7589A2-07BA-5F39-4213-A0151B55CD52}"/>
              </a:ext>
            </a:extLst>
          </p:cNvPr>
          <p:cNvSpPr txBox="1"/>
          <p:nvPr/>
        </p:nvSpPr>
        <p:spPr bwMode="auto">
          <a:xfrm>
            <a:off x="2399137" y="4544367"/>
            <a:ext cx="871432" cy="1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Tahoma"/>
              </a:rPr>
              <a:t>Find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CCBAC-9487-E8FC-1300-C3F88F90F9AB}"/>
              </a:ext>
            </a:extLst>
          </p:cNvPr>
          <p:cNvSpPr/>
          <p:nvPr/>
        </p:nvSpPr>
        <p:spPr bwMode="auto">
          <a:xfrm>
            <a:off x="173205" y="6024557"/>
            <a:ext cx="2342266" cy="74049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DEFINE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42B7D-1162-E37C-9B19-1B6E867A6D91}"/>
              </a:ext>
            </a:extLst>
          </p:cNvPr>
          <p:cNvSpPr/>
          <p:nvPr/>
        </p:nvSpPr>
        <p:spPr bwMode="auto">
          <a:xfrm>
            <a:off x="2604170" y="6024557"/>
            <a:ext cx="4044555" cy="74049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GET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EAB97-DF82-2E7F-5C1C-AA8C92571B57}"/>
              </a:ext>
            </a:extLst>
          </p:cNvPr>
          <p:cNvSpPr/>
          <p:nvPr/>
        </p:nvSpPr>
        <p:spPr bwMode="auto">
          <a:xfrm>
            <a:off x="6721749" y="6024557"/>
            <a:ext cx="1474728" cy="74049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ANALYSE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151BE-7E7B-0D39-816F-121F59BAF646}"/>
              </a:ext>
            </a:extLst>
          </p:cNvPr>
          <p:cNvSpPr/>
          <p:nvPr/>
        </p:nvSpPr>
        <p:spPr bwMode="auto">
          <a:xfrm>
            <a:off x="8259125" y="6024557"/>
            <a:ext cx="1474728" cy="74049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SHOWCASE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690FF-7DAB-2EEE-D9B3-BE9DE2C54232}"/>
              </a:ext>
            </a:extLst>
          </p:cNvPr>
          <p:cNvSpPr/>
          <p:nvPr/>
        </p:nvSpPr>
        <p:spPr bwMode="auto">
          <a:xfrm>
            <a:off x="9796500" y="6021288"/>
            <a:ext cx="2018031" cy="74049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MANAGE</a:t>
            </a:r>
          </a:p>
        </p:txBody>
      </p:sp>
      <p:pic>
        <p:nvPicPr>
          <p:cNvPr id="1026" name="Picture 2" descr="Open Data Manchester">
            <a:extLst>
              <a:ext uri="{FF2B5EF4-FFF2-40B4-BE49-F238E27FC236}">
                <a16:creationId xmlns:a16="http://schemas.microsoft.com/office/drawing/2014/main" id="{18CB6820-C88C-9826-8F8E-857A254F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448" y="827398"/>
            <a:ext cx="1738661" cy="4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51BB5-764C-0DDD-CFAF-053935AD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Archetypes (personas)</a:t>
            </a:r>
          </a:p>
        </p:txBody>
      </p:sp>
      <p:pic>
        <p:nvPicPr>
          <p:cNvPr id="7" name="Graphic 6" descr="Head with gears with solid fill">
            <a:extLst>
              <a:ext uri="{FF2B5EF4-FFF2-40B4-BE49-F238E27FC236}">
                <a16:creationId xmlns:a16="http://schemas.microsoft.com/office/drawing/2014/main" id="{04B4B517-BB8A-B436-707F-6345B68F7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05" y="2517624"/>
            <a:ext cx="1780613" cy="1780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1BBF1-D5A6-7968-E417-41F10D1E7F7B}"/>
              </a:ext>
            </a:extLst>
          </p:cNvPr>
          <p:cNvSpPr txBox="1"/>
          <p:nvPr/>
        </p:nvSpPr>
        <p:spPr>
          <a:xfrm>
            <a:off x="6552993" y="2560104"/>
            <a:ext cx="27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Analysts answering questions with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EE23B-852B-1898-15F8-4B986B236571}"/>
              </a:ext>
            </a:extLst>
          </p:cNvPr>
          <p:cNvSpPr txBox="1"/>
          <p:nvPr/>
        </p:nvSpPr>
        <p:spPr>
          <a:xfrm>
            <a:off x="6552993" y="1968219"/>
            <a:ext cx="318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Investigator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68147-5CD6-2BFF-0682-CC999F729A77}"/>
              </a:ext>
            </a:extLst>
          </p:cNvPr>
          <p:cNvSpPr txBox="1"/>
          <p:nvPr/>
        </p:nvSpPr>
        <p:spPr>
          <a:xfrm>
            <a:off x="6552993" y="1765710"/>
            <a:ext cx="1718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7FBE6-3959-8449-8440-127CFC213AED}"/>
              </a:ext>
            </a:extLst>
          </p:cNvPr>
          <p:cNvSpPr txBox="1"/>
          <p:nvPr/>
        </p:nvSpPr>
        <p:spPr>
          <a:xfrm>
            <a:off x="2476642" y="4182237"/>
            <a:ext cx="27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Authors of monitoring frameworks</a:t>
            </a:r>
            <a:endParaRPr lang="en-GB" b="1" i="1">
              <a:solidFill>
                <a:srgbClr val="2E2D6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FDBC6-B61D-0A61-9B99-CBB0DA9E5245}"/>
              </a:ext>
            </a:extLst>
          </p:cNvPr>
          <p:cNvSpPr txBox="1"/>
          <p:nvPr/>
        </p:nvSpPr>
        <p:spPr>
          <a:xfrm>
            <a:off x="2476642" y="3590352"/>
            <a:ext cx="318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Author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6D8B5-F166-D9C7-A407-6F2069D493A5}"/>
              </a:ext>
            </a:extLst>
          </p:cNvPr>
          <p:cNvSpPr txBox="1"/>
          <p:nvPr/>
        </p:nvSpPr>
        <p:spPr>
          <a:xfrm>
            <a:off x="2476642" y="3387843"/>
            <a:ext cx="1718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EA2AF7-ADD5-BE3F-BD59-B941273497D9}"/>
              </a:ext>
            </a:extLst>
          </p:cNvPr>
          <p:cNvSpPr txBox="1"/>
          <p:nvPr/>
        </p:nvSpPr>
        <p:spPr>
          <a:xfrm>
            <a:off x="2476642" y="2508717"/>
            <a:ext cx="27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Analysts monitoring the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E91F7-8B4E-7E49-04B8-EE905BA32468}"/>
              </a:ext>
            </a:extLst>
          </p:cNvPr>
          <p:cNvSpPr txBox="1"/>
          <p:nvPr/>
        </p:nvSpPr>
        <p:spPr>
          <a:xfrm>
            <a:off x="2476642" y="1916832"/>
            <a:ext cx="318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Analyst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BD850-A269-7717-FBF1-779FB7786CC9}"/>
              </a:ext>
            </a:extLst>
          </p:cNvPr>
          <p:cNvSpPr txBox="1"/>
          <p:nvPr/>
        </p:nvSpPr>
        <p:spPr>
          <a:xfrm>
            <a:off x="2476642" y="1714323"/>
            <a:ext cx="1718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3C825-88E0-6B3B-8EF8-15792237A44C}"/>
              </a:ext>
            </a:extLst>
          </p:cNvPr>
          <p:cNvSpPr txBox="1"/>
          <p:nvPr/>
        </p:nvSpPr>
        <p:spPr>
          <a:xfrm>
            <a:off x="6552993" y="4182237"/>
            <a:ext cx="27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GIS specialists and data support</a:t>
            </a:r>
            <a:endParaRPr lang="en-GB" b="1" i="1">
              <a:solidFill>
                <a:srgbClr val="2E2D6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315D7-AFC9-A9DD-CF93-EABE5E795769}"/>
              </a:ext>
            </a:extLst>
          </p:cNvPr>
          <p:cNvSpPr txBox="1"/>
          <p:nvPr/>
        </p:nvSpPr>
        <p:spPr>
          <a:xfrm>
            <a:off x="6552993" y="3590352"/>
            <a:ext cx="318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Specialist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59A47-1108-0608-76EC-0723B00A9B10}"/>
              </a:ext>
            </a:extLst>
          </p:cNvPr>
          <p:cNvSpPr txBox="1"/>
          <p:nvPr/>
        </p:nvSpPr>
        <p:spPr>
          <a:xfrm>
            <a:off x="6552993" y="3387843"/>
            <a:ext cx="1718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384AD2-D7B2-582E-4DD9-6787792378FC}"/>
              </a:ext>
            </a:extLst>
          </p:cNvPr>
          <p:cNvSpPr txBox="1"/>
          <p:nvPr/>
        </p:nvSpPr>
        <p:spPr>
          <a:xfrm>
            <a:off x="2476642" y="5774026"/>
            <a:ext cx="27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Data leaders in organisations</a:t>
            </a:r>
            <a:endParaRPr lang="en-GB" b="1" i="1">
              <a:solidFill>
                <a:srgbClr val="2E2D6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E89C7-D84A-D92D-5FEC-AE606FC03C02}"/>
              </a:ext>
            </a:extLst>
          </p:cNvPr>
          <p:cNvSpPr txBox="1"/>
          <p:nvPr/>
        </p:nvSpPr>
        <p:spPr>
          <a:xfrm>
            <a:off x="2476642" y="5182141"/>
            <a:ext cx="318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3ED01-E1C6-67D2-6F3B-4865C8B5F8BE}"/>
              </a:ext>
            </a:extLst>
          </p:cNvPr>
          <p:cNvSpPr txBox="1"/>
          <p:nvPr/>
        </p:nvSpPr>
        <p:spPr>
          <a:xfrm>
            <a:off x="2476642" y="4979632"/>
            <a:ext cx="1718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B6BA9F-4A9D-29D9-DA46-3BA63975F1DC}"/>
              </a:ext>
            </a:extLst>
          </p:cNvPr>
          <p:cNvSpPr txBox="1"/>
          <p:nvPr/>
        </p:nvSpPr>
        <p:spPr>
          <a:xfrm>
            <a:off x="6552993" y="5774026"/>
            <a:ext cx="27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Focusing on data quality and sharing</a:t>
            </a:r>
            <a:endParaRPr lang="en-GB" b="1" i="1">
              <a:solidFill>
                <a:srgbClr val="2E2D6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F20D8-BCA9-D524-E77A-C34D200213B6}"/>
              </a:ext>
            </a:extLst>
          </p:cNvPr>
          <p:cNvSpPr txBox="1"/>
          <p:nvPr/>
        </p:nvSpPr>
        <p:spPr>
          <a:xfrm>
            <a:off x="6726883" y="5182141"/>
            <a:ext cx="3185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Steward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6C012E-4A2F-A20B-227B-CB5C5E8DE872}"/>
              </a:ext>
            </a:extLst>
          </p:cNvPr>
          <p:cNvSpPr txBox="1"/>
          <p:nvPr/>
        </p:nvSpPr>
        <p:spPr>
          <a:xfrm>
            <a:off x="6552993" y="4979632"/>
            <a:ext cx="1718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2E2D6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Data</a:t>
            </a:r>
          </a:p>
        </p:txBody>
      </p:sp>
    </p:spTree>
    <p:extLst>
      <p:ext uri="{BB962C8B-B14F-4D97-AF65-F5344CB8AC3E}">
        <p14:creationId xmlns:p14="http://schemas.microsoft.com/office/powerpoint/2010/main" val="425758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5">
      <a:dk1>
        <a:srgbClr val="4D4D4D"/>
      </a:dk1>
      <a:lt1>
        <a:sysClr val="window" lastClr="FFFFFF"/>
      </a:lt1>
      <a:dk2>
        <a:srgbClr val="4D4D4D"/>
      </a:dk2>
      <a:lt2>
        <a:srgbClr val="ECECEC"/>
      </a:lt2>
      <a:accent1>
        <a:srgbClr val="3E863E"/>
      </a:accent1>
      <a:accent2>
        <a:srgbClr val="67C04D"/>
      </a:accent2>
      <a:accent3>
        <a:srgbClr val="650099"/>
      </a:accent3>
      <a:accent4>
        <a:srgbClr val="F2C40C"/>
      </a:accent4>
      <a:accent5>
        <a:srgbClr val="2E2D62"/>
      </a:accent5>
      <a:accent6>
        <a:srgbClr val="999999"/>
      </a:accent6>
      <a:hlink>
        <a:srgbClr val="3E863E"/>
      </a:hlink>
      <a:folHlink>
        <a:srgbClr val="67C04D"/>
      </a:folHlink>
    </a:clrScheme>
    <a:fontScheme name="Custom 3">
      <a:majorFont>
        <a:latin typeface="Roboto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34">
      <a:dk1>
        <a:srgbClr val="4D4D4D"/>
      </a:dk1>
      <a:lt1>
        <a:sysClr val="window" lastClr="FFFFFF"/>
      </a:lt1>
      <a:dk2>
        <a:srgbClr val="4D4D4D"/>
      </a:dk2>
      <a:lt2>
        <a:srgbClr val="ECECEC"/>
      </a:lt2>
      <a:accent1>
        <a:srgbClr val="3E863E"/>
      </a:accent1>
      <a:accent2>
        <a:srgbClr val="67C04D"/>
      </a:accent2>
      <a:accent3>
        <a:srgbClr val="6B2C91"/>
      </a:accent3>
      <a:accent4>
        <a:srgbClr val="F2C40C"/>
      </a:accent4>
      <a:accent5>
        <a:srgbClr val="2E2D62"/>
      </a:accent5>
      <a:accent6>
        <a:srgbClr val="999999"/>
      </a:accent6>
      <a:hlink>
        <a:srgbClr val="3E863E"/>
      </a:hlink>
      <a:folHlink>
        <a:srgbClr val="67C04D"/>
      </a:folHlink>
    </a:clrScheme>
    <a:fontScheme name="Custom 1">
      <a:majorFont>
        <a:latin typeface="Roboto"/>
        <a:ea typeface="Arial"/>
        <a:cs typeface="Arial"/>
      </a:majorFont>
      <a:minorFont>
        <a:latin typeface="Robot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34">
      <a:dk1>
        <a:srgbClr val="4D4D4D"/>
      </a:dk1>
      <a:lt1>
        <a:sysClr val="window" lastClr="FFFFFF"/>
      </a:lt1>
      <a:dk2>
        <a:srgbClr val="4D4D4D"/>
      </a:dk2>
      <a:lt2>
        <a:srgbClr val="ECECEC"/>
      </a:lt2>
      <a:accent1>
        <a:srgbClr val="3E863E"/>
      </a:accent1>
      <a:accent2>
        <a:srgbClr val="67C04D"/>
      </a:accent2>
      <a:accent3>
        <a:srgbClr val="6B2C91"/>
      </a:accent3>
      <a:accent4>
        <a:srgbClr val="F2C40C"/>
      </a:accent4>
      <a:accent5>
        <a:srgbClr val="2E2D62"/>
      </a:accent5>
      <a:accent6>
        <a:srgbClr val="999999"/>
      </a:accent6>
      <a:hlink>
        <a:srgbClr val="3E863E"/>
      </a:hlink>
      <a:folHlink>
        <a:srgbClr val="67C04D"/>
      </a:folHlink>
    </a:clrScheme>
    <a:fontScheme name="Custom 3">
      <a:majorFont>
        <a:latin typeface="Roboto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845CF3640984EBE74BBF2F9D30D77" ma:contentTypeVersion="17" ma:contentTypeDescription="Create a new document." ma:contentTypeScope="" ma:versionID="6e81d072451f135828a0f94c3fd66109">
  <xsd:schema xmlns:xsd="http://www.w3.org/2001/XMLSchema" xmlns:xs="http://www.w3.org/2001/XMLSchema" xmlns:p="http://schemas.microsoft.com/office/2006/metadata/properties" xmlns:ns2="ecfa41ae-c2d7-46c0-adb6-d0bd87c681ac" xmlns:ns3="6dbca411-c781-46c8-be79-8915e491daea" targetNamespace="http://schemas.microsoft.com/office/2006/metadata/properties" ma:root="true" ma:fieldsID="6faa706795a6c2a0d94611ea1d68abe3" ns2:_="" ns3:_="">
    <xsd:import namespace="ecfa41ae-c2d7-46c0-adb6-d0bd87c681ac"/>
    <xsd:import namespace="6dbca411-c781-46c8-be79-8915e491d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a41ae-c2d7-46c0-adb6-d0bd87c68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ca411-c781-46c8-be79-8915e491dae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32bd81a-5f37-4ec1-a26f-5f1a8a432479}" ma:internalName="TaxCatchAll" ma:showField="CatchAllData" ma:web="6dbca411-c781-46c8-be79-8915e491d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fa41ae-c2d7-46c0-adb6-d0bd87c681ac">
      <Terms xmlns="http://schemas.microsoft.com/office/infopath/2007/PartnerControls"/>
    </lcf76f155ced4ddcb4097134ff3c332f>
    <TaxCatchAll xmlns="6dbca411-c781-46c8-be79-8915e491da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08A2D4-4F4C-4A24-A840-2FC74DE06B71}">
  <ds:schemaRefs>
    <ds:schemaRef ds:uri="6dbca411-c781-46c8-be79-8915e491daea"/>
    <ds:schemaRef ds:uri="ecfa41ae-c2d7-46c0-adb6-d0bd87c681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A37429-244A-4F92-941A-85431A228F5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dbca411-c781-46c8-be79-8915e491daea"/>
    <ds:schemaRef ds:uri="ecfa41ae-c2d7-46c0-adb6-d0bd87c681a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42D717-3BEE-4FC9-9960-34C19B37DD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1255</Words>
  <Application>Microsoft Office PowerPoint</Application>
  <PresentationFormat>Widescreen</PresentationFormat>
  <Paragraphs>151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2_Office Theme</vt:lpstr>
      <vt:lpstr>1_Office Theme</vt:lpstr>
      <vt:lpstr>Developing a  Digital Hub and set of Toolkits that exploits environmental and other data (social, economic &amp; health) to create innovative digital services that deliver economic, societal and environmental benefits across the UK</vt:lpstr>
      <vt:lpstr>NERC Digital Solutions Programme</vt:lpstr>
      <vt:lpstr>Overall approach</vt:lpstr>
      <vt:lpstr>PowerPoint Presentation</vt:lpstr>
      <vt:lpstr>PowerPoint Presentation</vt:lpstr>
      <vt:lpstr>The Landscape Users Operate in</vt:lpstr>
      <vt:lpstr>Key Requirements</vt:lpstr>
      <vt:lpstr>User Journey</vt:lpstr>
      <vt:lpstr>Archetypes (personas)</vt:lpstr>
      <vt:lpstr>Understanding how users use Data</vt:lpstr>
      <vt:lpstr>So, how do you wrangle over 40 petabytes of data</vt:lpstr>
      <vt:lpstr>A challenge is knowing what data NERC has</vt:lpstr>
      <vt:lpstr>Uses google BERT model</vt:lpstr>
      <vt:lpstr>The DSH is not just a data portal</vt:lpstr>
      <vt:lpstr>Responding to user needs</vt:lpstr>
      <vt:lpstr>further details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Sanders</dc:creator>
  <cp:keywords/>
  <dc:description/>
  <cp:lastModifiedBy>Richard Kingston</cp:lastModifiedBy>
  <cp:revision>36</cp:revision>
  <dcterms:created xsi:type="dcterms:W3CDTF">2022-09-07T09:16:13Z</dcterms:created>
  <dcterms:modified xsi:type="dcterms:W3CDTF">2023-10-04T10:47:20Z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0x010100692845CF3640984EBE74BBF2F9D30D77</vt:lpwstr>
  </property>
  <property fmtid="{D5CDD505-2E9C-101B-9397-08002B2CF9AE}" pid="3" name="MediaServiceImageTags">
    <vt:lpwstr/>
  </property>
</Properties>
</file>